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77" r:id="rId4"/>
  </p:sldMasterIdLst>
  <p:sldIdLst>
    <p:sldId id="256" r:id="rId5"/>
    <p:sldId id="268" r:id="rId6"/>
    <p:sldId id="257" r:id="rId7"/>
    <p:sldId id="258" r:id="rId8"/>
    <p:sldId id="259" r:id="rId9"/>
    <p:sldId id="301" r:id="rId10"/>
    <p:sldId id="279" r:id="rId11"/>
    <p:sldId id="302" r:id="rId12"/>
    <p:sldId id="303" r:id="rId13"/>
    <p:sldId id="304" r:id="rId14"/>
    <p:sldId id="305" r:id="rId15"/>
    <p:sldId id="311" r:id="rId16"/>
    <p:sldId id="306" r:id="rId17"/>
    <p:sldId id="307" r:id="rId18"/>
    <p:sldId id="308" r:id="rId19"/>
    <p:sldId id="309" r:id="rId20"/>
    <p:sldId id="310" r:id="rId21"/>
    <p:sldId id="313" r:id="rId22"/>
    <p:sldId id="3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053B057-4A50-219F-630E-8FE6293CCF83}" v="1683" dt="2021-11-30T18:21:23.004"/>
    <p1510:client id="{114AC5CD-81D3-4F05-1AF6-1AF048F6C4B8}" v="4" dt="2021-09-25T21:51:51.423"/>
    <p1510:client id="{2ABEF444-280B-D11B-3611-74A8E036B100}" v="122" dt="2021-12-08T13:24:49.965"/>
    <p1510:client id="{2AECE2E8-A1B8-9A19-1483-6CEC15297F46}" v="1" dt="2021-11-29T21:34:22.947"/>
    <p1510:client id="{2E1FA39A-D89F-6536-EAAA-D3F98E2EFF22}" v="44" dt="2021-12-14T23:09:49.811"/>
    <p1510:client id="{3133489B-2342-CA7D-D5FA-C1AA1E423871}" v="220" dt="2021-10-06T02:34:31.292"/>
    <p1510:client id="{3286FDA7-8D4B-8720-A231-635F619CE51E}" v="870" dt="2021-10-21T17:03:14.625"/>
    <p1510:client id="{5436DA4D-DDBC-6D8D-799F-6F35AD9E1196}" v="196" dt="2021-09-23T14:24:06.969"/>
    <p1510:client id="{700ACBA8-6B48-C366-C65E-FF2C6EF7F874}" v="2494" dt="2021-11-18T17:49:05.152"/>
    <p1510:client id="{7687DCB9-512A-4050-B072-05B7529DCA60}" v="18" dt="2021-08-09T21:58:03.968"/>
    <p1510:client id="{97924C0F-573D-F123-A225-DA72513E63F7}" v="4" dt="2021-10-06T01:39:17.269"/>
    <p1510:client id="{AEADFADD-4CD6-7BEB-63A9-B61D235B7A75}" v="685" dt="2021-09-07T17:25:25.788"/>
    <p1510:client id="{B7347D52-4D17-F367-9DE6-6F3D949FFB92}" v="2319" dt="2021-09-09T15:38:21.703"/>
    <p1510:client id="{BC8C4C9B-2FA9-AD34-B461-2535A9C3502D}" v="5" dt="2022-04-01T15:18:24.540"/>
    <p1510:client id="{BDDFD5E8-47F5-4079-AA7E-3F6055E3FF00}" v="47" dt="2021-12-17T13:49:07.223"/>
    <p1510:client id="{C431FCA5-4296-1C01-F9A8-1605AE60C6F7}" v="3519" dt="2021-12-16T12:26:45.402"/>
    <p1510:client id="{CC966ED0-B10D-50BB-C367-128E1BA399A0}" v="1974" dt="2021-08-12T02:09:16.585"/>
    <p1510:client id="{CCD4C09B-4E26-4A7B-9910-6B095AC0854C}" v="1224" dt="2021-12-07T19:26:00.251"/>
    <p1510:client id="{D48947B8-3A81-1B92-4E61-FF2DA52434FB}" v="21" dt="2021-12-16T14:44:26.790"/>
    <p1510:client id="{D6AEC9FB-ED6F-48F7-89C4-4F57D54A5A01}" v="1" dt="2021-09-23T13:48:01.692"/>
    <p1510:client id="{E5B7C042-EBE0-7EC0-5ACB-9472C2771786}" v="991" dt="2021-08-19T14:59:57.745"/>
    <p1510:client id="{E932062A-3F6F-752B-C2B0-F7124A6F63CC}" v="1118" dt="2021-10-10T15:26:27.573"/>
    <p1510:client id="{EF27991E-ED65-0281-B311-17D89A26C94D}" v="2781" dt="2021-11-30T04:08:12.74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oe Tabanli" userId="S::mtabanli@middlesexcc.edu::d02b9af5-3a92-4b23-814e-3d5311dc22a5" providerId="AD" clId="Web-{BDDFD5E8-47F5-4079-AA7E-3F6055E3FF00}"/>
    <pc:docChg chg="addSld delSld modSld">
      <pc:chgData name="Moe Tabanli" userId="S::mtabanli@middlesexcc.edu::d02b9af5-3a92-4b23-814e-3d5311dc22a5" providerId="AD" clId="Web-{BDDFD5E8-47F5-4079-AA7E-3F6055E3FF00}" dt="2021-12-17T13:49:07.223" v="32" actId="20577"/>
      <pc:docMkLst>
        <pc:docMk/>
      </pc:docMkLst>
      <pc:sldChg chg="modSp new del">
        <pc:chgData name="Moe Tabanli" userId="S::mtabanli@middlesexcc.edu::d02b9af5-3a92-4b23-814e-3d5311dc22a5" providerId="AD" clId="Web-{BDDFD5E8-47F5-4079-AA7E-3F6055E3FF00}" dt="2021-12-17T13:47:46.364" v="15"/>
        <pc:sldMkLst>
          <pc:docMk/>
          <pc:sldMk cId="1108248515" sldId="312"/>
        </pc:sldMkLst>
        <pc:spChg chg="mod">
          <ac:chgData name="Moe Tabanli" userId="S::mtabanli@middlesexcc.edu::d02b9af5-3a92-4b23-814e-3d5311dc22a5" providerId="AD" clId="Web-{BDDFD5E8-47F5-4079-AA7E-3F6055E3FF00}" dt="2021-12-17T13:47:24.939" v="13" actId="20577"/>
          <ac:spMkLst>
            <pc:docMk/>
            <pc:sldMk cId="1108248515" sldId="312"/>
            <ac:spMk id="2" creationId="{7EC8185E-3EF0-49E9-A9CE-850C2D0FB427}"/>
          </ac:spMkLst>
        </pc:spChg>
      </pc:sldChg>
      <pc:sldChg chg="modSp add">
        <pc:chgData name="Moe Tabanli" userId="S::mtabanli@middlesexcc.edu::d02b9af5-3a92-4b23-814e-3d5311dc22a5" providerId="AD" clId="Web-{BDDFD5E8-47F5-4079-AA7E-3F6055E3FF00}" dt="2021-12-17T13:49:07.223" v="32" actId="20577"/>
        <pc:sldMkLst>
          <pc:docMk/>
          <pc:sldMk cId="151626796" sldId="313"/>
        </pc:sldMkLst>
        <pc:spChg chg="mod">
          <ac:chgData name="Moe Tabanli" userId="S::mtabanli@middlesexcc.edu::d02b9af5-3a92-4b23-814e-3d5311dc22a5" providerId="AD" clId="Web-{BDDFD5E8-47F5-4079-AA7E-3F6055E3FF00}" dt="2021-12-17T13:47:53.752" v="19" actId="20577"/>
          <ac:spMkLst>
            <pc:docMk/>
            <pc:sldMk cId="151626796" sldId="313"/>
            <ac:spMk id="2" creationId="{4D41911C-5B87-4491-AB19-F978684AD207}"/>
          </ac:spMkLst>
        </pc:spChg>
        <pc:spChg chg="mod">
          <ac:chgData name="Moe Tabanli" userId="S::mtabanli@middlesexcc.edu::d02b9af5-3a92-4b23-814e-3d5311dc22a5" providerId="AD" clId="Web-{BDDFD5E8-47F5-4079-AA7E-3F6055E3FF00}" dt="2021-12-17T13:49:07.223" v="32" actId="20577"/>
          <ac:spMkLst>
            <pc:docMk/>
            <pc:sldMk cId="151626796" sldId="313"/>
            <ac:spMk id="5" creationId="{344C309B-8341-4158-80EA-6E2342A155AF}"/>
          </ac:spMkLst>
        </pc:spChg>
      </pc:sldChg>
    </pc:docChg>
  </pc:docChgLst>
  <pc:docChgLst>
    <pc:chgData name="Moe Tabanli" userId="S::mtabanli@middlesexcc.edu::d02b9af5-3a92-4b23-814e-3d5311dc22a5" providerId="AD" clId="Web-{D48947B8-3A81-1B92-4E61-FF2DA52434FB}"/>
    <pc:docChg chg="modSld">
      <pc:chgData name="Moe Tabanli" userId="S::mtabanli@middlesexcc.edu::d02b9af5-3a92-4b23-814e-3d5311dc22a5" providerId="AD" clId="Web-{D48947B8-3A81-1B92-4E61-FF2DA52434FB}" dt="2021-12-16T14:44:26.149" v="9" actId="20577"/>
      <pc:docMkLst>
        <pc:docMk/>
      </pc:docMkLst>
      <pc:sldChg chg="modSp">
        <pc:chgData name="Moe Tabanli" userId="S::mtabanli@middlesexcc.edu::d02b9af5-3a92-4b23-814e-3d5311dc22a5" providerId="AD" clId="Web-{D48947B8-3A81-1B92-4E61-FF2DA52434FB}" dt="2021-12-16T14:44:26.149" v="9" actId="20577"/>
        <pc:sldMkLst>
          <pc:docMk/>
          <pc:sldMk cId="641401638" sldId="304"/>
        </pc:sldMkLst>
        <pc:spChg chg="mod">
          <ac:chgData name="Moe Tabanli" userId="S::mtabanli@middlesexcc.edu::d02b9af5-3a92-4b23-814e-3d5311dc22a5" providerId="AD" clId="Web-{D48947B8-3A81-1B92-4E61-FF2DA52434FB}" dt="2021-12-16T14:35:15.605" v="1" actId="20577"/>
          <ac:spMkLst>
            <pc:docMk/>
            <pc:sldMk cId="641401638" sldId="304"/>
            <ac:spMk id="2" creationId="{987DA1CD-98E9-4B68-8FF2-8F7C0D716214}"/>
          </ac:spMkLst>
        </pc:spChg>
        <pc:spChg chg="mod">
          <ac:chgData name="Moe Tabanli" userId="S::mtabanli@middlesexcc.edu::d02b9af5-3a92-4b23-814e-3d5311dc22a5" providerId="AD" clId="Web-{D48947B8-3A81-1B92-4E61-FF2DA52434FB}" dt="2021-12-16T14:44:26.149" v="9" actId="20577"/>
          <ac:spMkLst>
            <pc:docMk/>
            <pc:sldMk cId="641401638" sldId="304"/>
            <ac:spMk id="3" creationId="{8369D008-EF09-4C39-86E0-11D122462114}"/>
          </ac:spMkLst>
        </pc:spChg>
      </pc:sldChg>
    </pc:docChg>
  </pc:docChgLst>
  <pc:docChgLst>
    <pc:chgData name="Moe Tabanli" userId="S::mtabanli@middlesexcc.edu::d02b9af5-3a92-4b23-814e-3d5311dc22a5" providerId="AD" clId="Web-{BC8C4C9B-2FA9-AD34-B461-2535A9C3502D}"/>
    <pc:docChg chg="modSld">
      <pc:chgData name="Moe Tabanli" userId="S::mtabanli@middlesexcc.edu::d02b9af5-3a92-4b23-814e-3d5311dc22a5" providerId="AD" clId="Web-{BC8C4C9B-2FA9-AD34-B461-2535A9C3502D}" dt="2022-04-01T15:18:23.947" v="5" actId="20577"/>
      <pc:docMkLst>
        <pc:docMk/>
      </pc:docMkLst>
      <pc:sldChg chg="modSp">
        <pc:chgData name="Moe Tabanli" userId="S::mtabanli@middlesexcc.edu::d02b9af5-3a92-4b23-814e-3d5311dc22a5" providerId="AD" clId="Web-{BC8C4C9B-2FA9-AD34-B461-2535A9C3502D}" dt="2022-04-01T15:18:23.947" v="5" actId="20577"/>
        <pc:sldMkLst>
          <pc:docMk/>
          <pc:sldMk cId="1643488336" sldId="300"/>
        </pc:sldMkLst>
        <pc:spChg chg="mod">
          <ac:chgData name="Moe Tabanli" userId="S::mtabanli@middlesexcc.edu::d02b9af5-3a92-4b23-814e-3d5311dc22a5" providerId="AD" clId="Web-{BC8C4C9B-2FA9-AD34-B461-2535A9C3502D}" dt="2022-04-01T15:18:23.947" v="5" actId="20577"/>
          <ac:spMkLst>
            <pc:docMk/>
            <pc:sldMk cId="1643488336" sldId="300"/>
            <ac:spMk id="4" creationId="{A8E6678A-F4C1-4CF6-950B-AF40AC862080}"/>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6373710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2622884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4443089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4798081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4/1/2022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998238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458946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4/1/2022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13306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4/1/2022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755160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4/1/2022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7344954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5926332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4/1/2022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2914850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4/1/2022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1037406728"/>
      </p:ext>
    </p:extLst>
  </p:cSld>
  <p:clrMap bg1="lt1" tx1="dk1" bg2="lt2" tx2="dk2" accent1="accent1" accent2="accent2" accent3="accent3" accent4="accent4" accent5="accent5" accent6="accent6" hlink="hlink" folHlink="folHlink"/>
  <p:sldLayoutIdLst>
    <p:sldLayoutId id="2147484178" r:id="rId1"/>
    <p:sldLayoutId id="2147484179" r:id="rId2"/>
    <p:sldLayoutId id="2147484180" r:id="rId3"/>
    <p:sldLayoutId id="2147484181" r:id="rId4"/>
    <p:sldLayoutId id="2147484182" r:id="rId5"/>
    <p:sldLayoutId id="2147484183" r:id="rId6"/>
    <p:sldLayoutId id="2147484184" r:id="rId7"/>
    <p:sldLayoutId id="2147484185" r:id="rId8"/>
    <p:sldLayoutId id="2147484186" r:id="rId9"/>
    <p:sldLayoutId id="2147484187" r:id="rId10"/>
    <p:sldLayoutId id="21474841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hyperlink" Target="https://phet.colorado.edu/sims/html/masses-and-springs/latest/masses-and-springs_en.html" TargetMode="Externa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s://phet.colorado.edu/sims/html/masses-and-springs/latest/masses-and-springs_en.html" TargetMode="Externa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74426AB7-D619-4515-962A-BC83909EC0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475A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DE47DF98-723F-4AAC-ABCF-CACBC438F7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43840" y="256540"/>
            <a:ext cx="11704320" cy="6365239"/>
          </a:xfrm>
          <a:prstGeom prst="rect">
            <a:avLst/>
          </a:prstGeom>
          <a:solidFill>
            <a:srgbClr val="FFFFFF"/>
          </a:solidFill>
          <a:ln w="12700">
            <a:noFill/>
          </a:ln>
        </p:spPr>
        <p:style>
          <a:lnRef idx="2">
            <a:schemeClr val="accent1">
              <a:shade val="50000"/>
            </a:schemeClr>
          </a:lnRef>
          <a:fillRef idx="1">
            <a:schemeClr val="accent1"/>
          </a:fillRef>
          <a:effectRef idx="0">
            <a:schemeClr val="accent1"/>
          </a:effectRef>
          <a:fontRef idx="minor">
            <a:schemeClr val="lt1"/>
          </a:fontRef>
        </p:style>
      </p:sp>
      <p:cxnSp>
        <p:nvCxnSpPr>
          <p:cNvPr id="22" name="Straight Connector 21">
            <a:extLst>
              <a:ext uri="{FF2B5EF4-FFF2-40B4-BE49-F238E27FC236}">
                <a16:creationId xmlns:a16="http://schemas.microsoft.com/office/drawing/2014/main" id="{EA29FC7C-9308-4FDE-8DCA-405668055B0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2895600" y="5768204"/>
            <a:ext cx="6400800" cy="0"/>
          </a:xfrm>
          <a:prstGeom prst="line">
            <a:avLst/>
          </a:prstGeom>
          <a:ln>
            <a:solidFill>
              <a:srgbClr val="475A2F"/>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ctrTitle"/>
          </p:nvPr>
        </p:nvSpPr>
        <p:spPr>
          <a:xfrm>
            <a:off x="1109980" y="4277356"/>
            <a:ext cx="9966960" cy="1560320"/>
          </a:xfrm>
        </p:spPr>
        <p:txBody>
          <a:bodyPr>
            <a:normAutofit fontScale="90000"/>
          </a:bodyPr>
          <a:lstStyle/>
          <a:p>
            <a:r>
              <a:rPr lang="en-US" sz="5800" u="sng" dirty="0">
                <a:ea typeface="+mj-lt"/>
                <a:cs typeface="+mj-lt"/>
              </a:rPr>
              <a:t>OSCILLATORY MOTION </a:t>
            </a:r>
            <a:br>
              <a:rPr lang="en-US" sz="5800" u="sng" dirty="0">
                <a:ea typeface="+mj-lt"/>
                <a:cs typeface="+mj-lt"/>
              </a:rPr>
            </a:br>
            <a:r>
              <a:rPr lang="en-US" sz="5800" u="sng" dirty="0">
                <a:ea typeface="+mj-lt"/>
                <a:cs typeface="+mj-lt"/>
              </a:rPr>
              <a:t>AND WAVES</a:t>
            </a:r>
            <a:endParaRPr lang="en-US" sz="5800" u="sng" dirty="0">
              <a:cs typeface="Calibri Light"/>
            </a:endParaRPr>
          </a:p>
        </p:txBody>
      </p:sp>
      <p:sp>
        <p:nvSpPr>
          <p:cNvPr id="3" name="Subtitle 2"/>
          <p:cNvSpPr>
            <a:spLocks noGrp="1"/>
          </p:cNvSpPr>
          <p:nvPr>
            <p:ph type="subTitle" idx="1"/>
          </p:nvPr>
        </p:nvSpPr>
        <p:spPr>
          <a:xfrm>
            <a:off x="1709530" y="5799489"/>
            <a:ext cx="8767860" cy="440822"/>
          </a:xfrm>
        </p:spPr>
        <p:txBody>
          <a:bodyPr vert="horz" lIns="91440" tIns="45720" rIns="91440" bIns="45720" rtlCol="0" anchor="t">
            <a:normAutofit/>
          </a:bodyPr>
          <a:lstStyle/>
          <a:p>
            <a:r>
              <a:rPr lang="en-US" sz="2000" dirty="0">
                <a:solidFill>
                  <a:srgbClr val="475A2F"/>
                </a:solidFill>
                <a:cs typeface="Calibri"/>
              </a:rPr>
              <a:t>NJ-OER TOPIC-16</a:t>
            </a:r>
          </a:p>
        </p:txBody>
      </p:sp>
      <p:pic>
        <p:nvPicPr>
          <p:cNvPr id="4" name="Picture 4" descr="A picture containing outdoor, light&#10;&#10;Description automatically generated">
            <a:extLst>
              <a:ext uri="{FF2B5EF4-FFF2-40B4-BE49-F238E27FC236}">
                <a16:creationId xmlns:a16="http://schemas.microsoft.com/office/drawing/2014/main" id="{ADEAC99B-ADBD-48C2-8FC9-0CF3CE6DC960}"/>
              </a:ext>
            </a:extLst>
          </p:cNvPr>
          <p:cNvPicPr>
            <a:picLocks noChangeAspect="1"/>
          </p:cNvPicPr>
          <p:nvPr/>
        </p:nvPicPr>
        <p:blipFill>
          <a:blip r:embed="rId2"/>
          <a:stretch>
            <a:fillRect/>
          </a:stretch>
        </p:blipFill>
        <p:spPr>
          <a:xfrm>
            <a:off x="3259015" y="192652"/>
            <a:ext cx="5771661" cy="408900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A1CD-98E9-4B68-8FF2-8F7C0D716214}"/>
              </a:ext>
            </a:extLst>
          </p:cNvPr>
          <p:cNvSpPr>
            <a:spLocks noGrp="1"/>
          </p:cNvSpPr>
          <p:nvPr>
            <p:ph type="title"/>
          </p:nvPr>
        </p:nvSpPr>
        <p:spPr>
          <a:xfrm>
            <a:off x="838200" y="228356"/>
            <a:ext cx="10515600" cy="1325563"/>
          </a:xfrm>
        </p:spPr>
        <p:txBody>
          <a:bodyPr/>
          <a:lstStyle/>
          <a:p>
            <a:r>
              <a:rPr lang="en-US" dirty="0">
                <a:cs typeface="Calibri Light"/>
              </a:rPr>
              <a:t>ACTIVITY OSCILLATIONS</a:t>
            </a:r>
            <a:endParaRPr lang="en-US" dirty="0"/>
          </a:p>
        </p:txBody>
      </p:sp>
      <p:sp>
        <p:nvSpPr>
          <p:cNvPr id="3" name="TextBox 2">
            <a:extLst>
              <a:ext uri="{FF2B5EF4-FFF2-40B4-BE49-F238E27FC236}">
                <a16:creationId xmlns:a16="http://schemas.microsoft.com/office/drawing/2014/main" id="{8369D008-EF09-4C39-86E0-11D122462114}"/>
              </a:ext>
            </a:extLst>
          </p:cNvPr>
          <p:cNvSpPr txBox="1"/>
          <p:nvPr/>
        </p:nvSpPr>
        <p:spPr>
          <a:xfrm>
            <a:off x="177490" y="1215025"/>
            <a:ext cx="9669582" cy="286232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Determine the spring coefficient by measuring the period. Go to the link below.</a:t>
            </a:r>
          </a:p>
          <a:p>
            <a:r>
              <a:rPr lang="en-US" dirty="0">
                <a:ea typeface="+mn-lt"/>
                <a:cs typeface="+mn-lt"/>
                <a:hlinkClick r:id="rId2"/>
              </a:rPr>
              <a:t>https://phet.colorado.edu/sims/html/masses-and-springs/latest/masses-and-springs_en.html</a:t>
            </a:r>
            <a:endParaRPr lang="en-US" dirty="0">
              <a:ea typeface="+mn-lt"/>
              <a:cs typeface="+mn-lt"/>
            </a:endParaRPr>
          </a:p>
          <a:p>
            <a:r>
              <a:rPr lang="en-US" dirty="0">
                <a:ea typeface="+mn-lt"/>
                <a:cs typeface="+mn-lt"/>
              </a:rPr>
              <a:t>Reduce damping to zero from the toolbar at the right, click on period trace</a:t>
            </a:r>
          </a:p>
          <a:p>
            <a:r>
              <a:rPr lang="en-US" dirty="0">
                <a:ea typeface="+mn-lt"/>
                <a:cs typeface="+mn-lt"/>
              </a:rPr>
              <a:t>Drag the timer from the bottom right. Attached the mass to the spring and pull it down.</a:t>
            </a:r>
          </a:p>
          <a:p>
            <a:r>
              <a:rPr lang="en-US" dirty="0">
                <a:cs typeface="Calibri" panose="020F0502020204030204"/>
              </a:rPr>
              <a:t>Adjust your mass and spring constant using the slider tools at the top.</a:t>
            </a:r>
            <a:endParaRPr lang="en-US" dirty="0"/>
          </a:p>
          <a:p>
            <a:r>
              <a:rPr lang="en-US" dirty="0">
                <a:ea typeface="+mn-lt"/>
                <a:cs typeface="+mn-lt"/>
              </a:rPr>
              <a:t>Start your timer. In order to increase accuracy, you must count ten oscillations and stop the timer. (App works better at slow motion.)</a:t>
            </a:r>
          </a:p>
          <a:p>
            <a:r>
              <a:rPr lang="en-US" dirty="0">
                <a:ea typeface="+mn-lt"/>
                <a:cs typeface="+mn-lt"/>
              </a:rPr>
              <a:t>Divide the measured time to ten, this should give you your period "T".</a:t>
            </a:r>
            <a:endParaRPr lang="en-US" dirty="0">
              <a:cs typeface="Calibri"/>
            </a:endParaRPr>
          </a:p>
          <a:p>
            <a:r>
              <a:rPr lang="en-US" dirty="0">
                <a:ea typeface="+mn-lt"/>
                <a:cs typeface="+mn-lt"/>
              </a:rPr>
              <a:t>Using the values for mass and period calculate the spring coefficient using the equation. 𝑇</a:t>
            </a:r>
            <a:r>
              <a:rPr lang="en-US" baseline="30000" dirty="0">
                <a:ea typeface="+mn-lt"/>
                <a:cs typeface="+mn-lt"/>
              </a:rPr>
              <a:t>2</a:t>
            </a:r>
            <a:r>
              <a:rPr lang="en-US" dirty="0">
                <a:ea typeface="+mn-lt"/>
                <a:cs typeface="+mn-lt"/>
              </a:rPr>
              <a:t> =4𝜋</a:t>
            </a:r>
            <a:r>
              <a:rPr lang="en-US" baseline="30000" dirty="0">
                <a:ea typeface="+mn-lt"/>
                <a:cs typeface="+mn-lt"/>
              </a:rPr>
              <a:t>2</a:t>
            </a:r>
            <a:r>
              <a:rPr lang="en-US" dirty="0">
                <a:ea typeface="+mn-lt"/>
                <a:cs typeface="+mn-lt"/>
              </a:rPr>
              <a:t>𝑚/𝐾 Change the spring coefficient and repeat the activity  k =4𝜋</a:t>
            </a:r>
            <a:r>
              <a:rPr lang="en-US" baseline="30000" dirty="0">
                <a:ea typeface="+mn-lt"/>
                <a:cs typeface="+mn-lt"/>
              </a:rPr>
              <a:t>2</a:t>
            </a:r>
            <a:r>
              <a:rPr lang="en-US" dirty="0">
                <a:ea typeface="+mn-lt"/>
                <a:cs typeface="+mn-lt"/>
              </a:rPr>
              <a:t>𝑚/T</a:t>
            </a:r>
            <a:r>
              <a:rPr lang="en-US" baseline="30000" dirty="0">
                <a:ea typeface="+mn-lt"/>
                <a:cs typeface="+mn-lt"/>
              </a:rPr>
              <a:t>2</a:t>
            </a:r>
          </a:p>
        </p:txBody>
      </p:sp>
      <p:graphicFrame>
        <p:nvGraphicFramePr>
          <p:cNvPr id="4" name="Table 4">
            <a:extLst>
              <a:ext uri="{FF2B5EF4-FFF2-40B4-BE49-F238E27FC236}">
                <a16:creationId xmlns:a16="http://schemas.microsoft.com/office/drawing/2014/main" id="{AA8C8D10-1A6B-4B9E-8D78-B5A570F7D71F}"/>
              </a:ext>
            </a:extLst>
          </p:cNvPr>
          <p:cNvGraphicFramePr>
            <a:graphicFrameLocks noGrp="1"/>
          </p:cNvGraphicFramePr>
          <p:nvPr>
            <p:extLst>
              <p:ext uri="{D42A27DB-BD31-4B8C-83A1-F6EECF244321}">
                <p14:modId xmlns:p14="http://schemas.microsoft.com/office/powerpoint/2010/main" val="358892859"/>
              </p:ext>
            </p:extLst>
          </p:nvPr>
        </p:nvGraphicFramePr>
        <p:xfrm>
          <a:off x="312615" y="4366846"/>
          <a:ext cx="10757689" cy="2090631"/>
        </p:xfrm>
        <a:graphic>
          <a:graphicData uri="http://schemas.openxmlformats.org/drawingml/2006/table">
            <a:tbl>
              <a:tblPr firstRow="1" bandRow="1">
                <a:tableStyleId>{5C22544A-7EE6-4342-B048-85BDC9FD1C3A}</a:tableStyleId>
              </a:tblPr>
              <a:tblGrid>
                <a:gridCol w="2151538">
                  <a:extLst>
                    <a:ext uri="{9D8B030D-6E8A-4147-A177-3AD203B41FA5}">
                      <a16:colId xmlns:a16="http://schemas.microsoft.com/office/drawing/2014/main" val="3191495819"/>
                    </a:ext>
                  </a:extLst>
                </a:gridCol>
                <a:gridCol w="2151538">
                  <a:extLst>
                    <a:ext uri="{9D8B030D-6E8A-4147-A177-3AD203B41FA5}">
                      <a16:colId xmlns:a16="http://schemas.microsoft.com/office/drawing/2014/main" val="69343044"/>
                    </a:ext>
                  </a:extLst>
                </a:gridCol>
                <a:gridCol w="2794000">
                  <a:extLst>
                    <a:ext uri="{9D8B030D-6E8A-4147-A177-3AD203B41FA5}">
                      <a16:colId xmlns:a16="http://schemas.microsoft.com/office/drawing/2014/main" val="3095236359"/>
                    </a:ext>
                  </a:extLst>
                </a:gridCol>
                <a:gridCol w="1509075">
                  <a:extLst>
                    <a:ext uri="{9D8B030D-6E8A-4147-A177-3AD203B41FA5}">
                      <a16:colId xmlns:a16="http://schemas.microsoft.com/office/drawing/2014/main" val="751968966"/>
                    </a:ext>
                  </a:extLst>
                </a:gridCol>
                <a:gridCol w="2151538">
                  <a:extLst>
                    <a:ext uri="{9D8B030D-6E8A-4147-A177-3AD203B41FA5}">
                      <a16:colId xmlns:a16="http://schemas.microsoft.com/office/drawing/2014/main" val="1592851600"/>
                    </a:ext>
                  </a:extLst>
                </a:gridCol>
              </a:tblGrid>
              <a:tr h="626227">
                <a:tc>
                  <a:txBody>
                    <a:bodyPr/>
                    <a:lstStyle/>
                    <a:p>
                      <a:r>
                        <a:rPr lang="en-US" dirty="0"/>
                        <a:t>Mass (kg)</a:t>
                      </a:r>
                    </a:p>
                  </a:txBody>
                  <a:tcPr/>
                </a:tc>
                <a:tc>
                  <a:txBody>
                    <a:bodyPr/>
                    <a:lstStyle/>
                    <a:p>
                      <a:r>
                        <a:rPr lang="en-US" dirty="0"/>
                        <a:t>Spring Constant</a:t>
                      </a:r>
                    </a:p>
                  </a:txBody>
                  <a:tcPr/>
                </a:tc>
                <a:tc>
                  <a:txBody>
                    <a:bodyPr/>
                    <a:lstStyle/>
                    <a:p>
                      <a:r>
                        <a:rPr lang="en-US" dirty="0"/>
                        <a:t>Time for 10 Oscillation</a:t>
                      </a:r>
                    </a:p>
                  </a:txBody>
                  <a:tcPr/>
                </a:tc>
                <a:tc>
                  <a:txBody>
                    <a:bodyPr/>
                    <a:lstStyle/>
                    <a:p>
                      <a:r>
                        <a:rPr lang="en-US" dirty="0"/>
                        <a:t>Period T (s)</a:t>
                      </a:r>
                    </a:p>
                  </a:txBody>
                  <a:tcPr/>
                </a:tc>
                <a:tc>
                  <a:txBody>
                    <a:bodyPr/>
                    <a:lstStyle/>
                    <a:p>
                      <a:r>
                        <a:rPr lang="en-US" dirty="0"/>
                        <a:t>k  (N/m)</a:t>
                      </a:r>
                    </a:p>
                  </a:txBody>
                  <a:tcPr/>
                </a:tc>
                <a:extLst>
                  <a:ext uri="{0D108BD9-81ED-4DB2-BD59-A6C34878D82A}">
                    <a16:rowId xmlns:a16="http://schemas.microsoft.com/office/drawing/2014/main" val="2819592287"/>
                  </a:ext>
                </a:extLst>
              </a:tr>
              <a:tr h="366101">
                <a:tc>
                  <a:txBody>
                    <a:bodyPr/>
                    <a:lstStyle/>
                    <a:p>
                      <a:r>
                        <a:rPr lang="en-US" dirty="0"/>
                        <a:t>0.100</a:t>
                      </a:r>
                    </a:p>
                  </a:txBody>
                  <a:tcPr/>
                </a:tc>
                <a:tc>
                  <a:txBody>
                    <a:bodyPr/>
                    <a:lstStyle/>
                    <a:p>
                      <a:r>
                        <a:rPr lang="en-US" dirty="0"/>
                        <a:t>small</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24855510"/>
                  </a:ext>
                </a:extLst>
              </a:tr>
              <a:tr h="366101">
                <a:tc>
                  <a:txBody>
                    <a:bodyPr/>
                    <a:lstStyle/>
                    <a:p>
                      <a:r>
                        <a:rPr lang="en-US" dirty="0"/>
                        <a:t>0.200</a:t>
                      </a:r>
                    </a:p>
                  </a:txBody>
                  <a:tcPr/>
                </a:tc>
                <a:tc>
                  <a:txBody>
                    <a:bodyPr/>
                    <a:lstStyle/>
                    <a:p>
                      <a:r>
                        <a:rPr lang="en-US" dirty="0"/>
                        <a:t>small</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83923797"/>
                  </a:ext>
                </a:extLst>
              </a:tr>
              <a:tr h="366101">
                <a:tc>
                  <a:txBody>
                    <a:bodyPr/>
                    <a:lstStyle/>
                    <a:p>
                      <a:r>
                        <a:rPr lang="en-US" dirty="0"/>
                        <a:t>0.050</a:t>
                      </a:r>
                    </a:p>
                  </a:txBody>
                  <a:tcPr/>
                </a:tc>
                <a:tc>
                  <a:txBody>
                    <a:bodyPr/>
                    <a:lstStyle/>
                    <a:p>
                      <a:r>
                        <a:rPr lang="en-US" dirty="0"/>
                        <a:t>medium</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41597692"/>
                  </a:ext>
                </a:extLst>
              </a:tr>
              <a:tr h="366101">
                <a:tc>
                  <a:txBody>
                    <a:bodyPr/>
                    <a:lstStyle/>
                    <a:p>
                      <a:r>
                        <a:rPr lang="en-US" dirty="0"/>
                        <a:t>0.300</a:t>
                      </a:r>
                    </a:p>
                  </a:txBody>
                  <a:tcPr/>
                </a:tc>
                <a:tc>
                  <a:txBody>
                    <a:bodyPr/>
                    <a:lstStyle/>
                    <a:p>
                      <a:r>
                        <a:rPr lang="en-US" dirty="0"/>
                        <a:t>large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1855661"/>
                  </a:ext>
                </a:extLst>
              </a:tr>
            </a:tbl>
          </a:graphicData>
        </a:graphic>
      </p:graphicFrame>
    </p:spTree>
    <p:extLst>
      <p:ext uri="{BB962C8B-B14F-4D97-AF65-F5344CB8AC3E}">
        <p14:creationId xmlns:p14="http://schemas.microsoft.com/office/powerpoint/2010/main" val="6414016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7DA1CD-98E9-4B68-8FF2-8F7C0D716214}"/>
              </a:ext>
            </a:extLst>
          </p:cNvPr>
          <p:cNvSpPr>
            <a:spLocks noGrp="1"/>
          </p:cNvSpPr>
          <p:nvPr>
            <p:ph type="title"/>
          </p:nvPr>
        </p:nvSpPr>
        <p:spPr>
          <a:xfrm>
            <a:off x="838200" y="228356"/>
            <a:ext cx="10515600" cy="1325563"/>
          </a:xfrm>
        </p:spPr>
        <p:txBody>
          <a:bodyPr/>
          <a:lstStyle/>
          <a:p>
            <a:r>
              <a:rPr lang="en-US" dirty="0">
                <a:cs typeface="Calibri Light"/>
              </a:rPr>
              <a:t>ACTIVITY OSCILLATION</a:t>
            </a:r>
            <a:endParaRPr lang="en-US" dirty="0"/>
          </a:p>
        </p:txBody>
      </p:sp>
      <p:sp>
        <p:nvSpPr>
          <p:cNvPr id="3" name="TextBox 2">
            <a:extLst>
              <a:ext uri="{FF2B5EF4-FFF2-40B4-BE49-F238E27FC236}">
                <a16:creationId xmlns:a16="http://schemas.microsoft.com/office/drawing/2014/main" id="{8369D008-EF09-4C39-86E0-11D122462114}"/>
              </a:ext>
            </a:extLst>
          </p:cNvPr>
          <p:cNvSpPr txBox="1"/>
          <p:nvPr/>
        </p:nvSpPr>
        <p:spPr>
          <a:xfrm>
            <a:off x="220785" y="1197707"/>
            <a:ext cx="5820505"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Determine the spring coefficient by measuring the period for each of the case on the table using the PhET app </a:t>
            </a:r>
          </a:p>
          <a:p>
            <a:r>
              <a:rPr lang="en-US" dirty="0">
                <a:cs typeface="Calibri" panose="020F0502020204030204"/>
                <a:hlinkClick r:id="rId2"/>
              </a:rPr>
              <a:t>https://phet.colorado.edu/sims/html/masses-and-springs/latest/masses-and-springs_en.html</a:t>
            </a:r>
            <a:endParaRPr lang="en-US"/>
          </a:p>
        </p:txBody>
      </p:sp>
      <p:graphicFrame>
        <p:nvGraphicFramePr>
          <p:cNvPr id="4" name="Table 4">
            <a:extLst>
              <a:ext uri="{FF2B5EF4-FFF2-40B4-BE49-F238E27FC236}">
                <a16:creationId xmlns:a16="http://schemas.microsoft.com/office/drawing/2014/main" id="{AA8C8D10-1A6B-4B9E-8D78-B5A570F7D71F}"/>
              </a:ext>
            </a:extLst>
          </p:cNvPr>
          <p:cNvGraphicFramePr>
            <a:graphicFrameLocks noGrp="1"/>
          </p:cNvGraphicFramePr>
          <p:nvPr/>
        </p:nvGraphicFramePr>
        <p:xfrm>
          <a:off x="312615" y="4366846"/>
          <a:ext cx="10757689" cy="2090631"/>
        </p:xfrm>
        <a:graphic>
          <a:graphicData uri="http://schemas.openxmlformats.org/drawingml/2006/table">
            <a:tbl>
              <a:tblPr firstRow="1" bandRow="1">
                <a:tableStyleId>{5C22544A-7EE6-4342-B048-85BDC9FD1C3A}</a:tableStyleId>
              </a:tblPr>
              <a:tblGrid>
                <a:gridCol w="2151538">
                  <a:extLst>
                    <a:ext uri="{9D8B030D-6E8A-4147-A177-3AD203B41FA5}">
                      <a16:colId xmlns:a16="http://schemas.microsoft.com/office/drawing/2014/main" val="3191495819"/>
                    </a:ext>
                  </a:extLst>
                </a:gridCol>
                <a:gridCol w="2151538">
                  <a:extLst>
                    <a:ext uri="{9D8B030D-6E8A-4147-A177-3AD203B41FA5}">
                      <a16:colId xmlns:a16="http://schemas.microsoft.com/office/drawing/2014/main" val="69343044"/>
                    </a:ext>
                  </a:extLst>
                </a:gridCol>
                <a:gridCol w="2794000">
                  <a:extLst>
                    <a:ext uri="{9D8B030D-6E8A-4147-A177-3AD203B41FA5}">
                      <a16:colId xmlns:a16="http://schemas.microsoft.com/office/drawing/2014/main" val="3095236359"/>
                    </a:ext>
                  </a:extLst>
                </a:gridCol>
                <a:gridCol w="1509075">
                  <a:extLst>
                    <a:ext uri="{9D8B030D-6E8A-4147-A177-3AD203B41FA5}">
                      <a16:colId xmlns:a16="http://schemas.microsoft.com/office/drawing/2014/main" val="751968966"/>
                    </a:ext>
                  </a:extLst>
                </a:gridCol>
                <a:gridCol w="2151538">
                  <a:extLst>
                    <a:ext uri="{9D8B030D-6E8A-4147-A177-3AD203B41FA5}">
                      <a16:colId xmlns:a16="http://schemas.microsoft.com/office/drawing/2014/main" val="1592851600"/>
                    </a:ext>
                  </a:extLst>
                </a:gridCol>
              </a:tblGrid>
              <a:tr h="626227">
                <a:tc>
                  <a:txBody>
                    <a:bodyPr/>
                    <a:lstStyle/>
                    <a:p>
                      <a:r>
                        <a:rPr lang="en-US" dirty="0"/>
                        <a:t>Mass (kg)</a:t>
                      </a:r>
                    </a:p>
                  </a:txBody>
                  <a:tcPr/>
                </a:tc>
                <a:tc>
                  <a:txBody>
                    <a:bodyPr/>
                    <a:lstStyle/>
                    <a:p>
                      <a:r>
                        <a:rPr lang="en-US" dirty="0"/>
                        <a:t>Spring Constant</a:t>
                      </a:r>
                    </a:p>
                  </a:txBody>
                  <a:tcPr/>
                </a:tc>
                <a:tc>
                  <a:txBody>
                    <a:bodyPr/>
                    <a:lstStyle/>
                    <a:p>
                      <a:r>
                        <a:rPr lang="en-US" dirty="0"/>
                        <a:t>Time for 10 Oscillation</a:t>
                      </a:r>
                    </a:p>
                  </a:txBody>
                  <a:tcPr/>
                </a:tc>
                <a:tc>
                  <a:txBody>
                    <a:bodyPr/>
                    <a:lstStyle/>
                    <a:p>
                      <a:r>
                        <a:rPr lang="en-US" dirty="0"/>
                        <a:t>Period T (s)</a:t>
                      </a:r>
                    </a:p>
                  </a:txBody>
                  <a:tcPr/>
                </a:tc>
                <a:tc>
                  <a:txBody>
                    <a:bodyPr/>
                    <a:lstStyle/>
                    <a:p>
                      <a:r>
                        <a:rPr lang="en-US" dirty="0"/>
                        <a:t>k  (N/m)</a:t>
                      </a:r>
                    </a:p>
                  </a:txBody>
                  <a:tcPr/>
                </a:tc>
                <a:extLst>
                  <a:ext uri="{0D108BD9-81ED-4DB2-BD59-A6C34878D82A}">
                    <a16:rowId xmlns:a16="http://schemas.microsoft.com/office/drawing/2014/main" val="2819592287"/>
                  </a:ext>
                </a:extLst>
              </a:tr>
              <a:tr h="366101">
                <a:tc>
                  <a:txBody>
                    <a:bodyPr/>
                    <a:lstStyle/>
                    <a:p>
                      <a:r>
                        <a:rPr lang="en-US" dirty="0"/>
                        <a:t>0.100</a:t>
                      </a:r>
                    </a:p>
                  </a:txBody>
                  <a:tcPr/>
                </a:tc>
                <a:tc>
                  <a:txBody>
                    <a:bodyPr/>
                    <a:lstStyle/>
                    <a:p>
                      <a:r>
                        <a:rPr lang="en-US" dirty="0"/>
                        <a:t>small</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924855510"/>
                  </a:ext>
                </a:extLst>
              </a:tr>
              <a:tr h="366101">
                <a:tc>
                  <a:txBody>
                    <a:bodyPr/>
                    <a:lstStyle/>
                    <a:p>
                      <a:r>
                        <a:rPr lang="en-US" dirty="0"/>
                        <a:t>0.200</a:t>
                      </a:r>
                    </a:p>
                  </a:txBody>
                  <a:tcPr/>
                </a:tc>
                <a:tc>
                  <a:txBody>
                    <a:bodyPr/>
                    <a:lstStyle/>
                    <a:p>
                      <a:r>
                        <a:rPr lang="en-US" dirty="0"/>
                        <a:t>small</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183923797"/>
                  </a:ext>
                </a:extLst>
              </a:tr>
              <a:tr h="366101">
                <a:tc>
                  <a:txBody>
                    <a:bodyPr/>
                    <a:lstStyle/>
                    <a:p>
                      <a:r>
                        <a:rPr lang="en-US" dirty="0"/>
                        <a:t>0.050</a:t>
                      </a:r>
                    </a:p>
                  </a:txBody>
                  <a:tcPr/>
                </a:tc>
                <a:tc>
                  <a:txBody>
                    <a:bodyPr/>
                    <a:lstStyle/>
                    <a:p>
                      <a:r>
                        <a:rPr lang="en-US" dirty="0"/>
                        <a:t>medium</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3641597692"/>
                  </a:ext>
                </a:extLst>
              </a:tr>
              <a:tr h="366101">
                <a:tc>
                  <a:txBody>
                    <a:bodyPr/>
                    <a:lstStyle/>
                    <a:p>
                      <a:r>
                        <a:rPr lang="en-US" dirty="0"/>
                        <a:t>0.300</a:t>
                      </a:r>
                    </a:p>
                  </a:txBody>
                  <a:tcPr/>
                </a:tc>
                <a:tc>
                  <a:txBody>
                    <a:bodyPr/>
                    <a:lstStyle/>
                    <a:p>
                      <a:r>
                        <a:rPr lang="en-US" dirty="0"/>
                        <a:t>large</a:t>
                      </a:r>
                    </a:p>
                  </a:txBody>
                  <a:tcPr/>
                </a:tc>
                <a:tc>
                  <a:txBody>
                    <a:bodyPr/>
                    <a:lstStyle/>
                    <a:p>
                      <a:endParaRPr lang="en-US"/>
                    </a:p>
                  </a:txBody>
                  <a:tcPr/>
                </a:tc>
                <a:tc>
                  <a:txBody>
                    <a:bodyPr/>
                    <a:lstStyle/>
                    <a:p>
                      <a:endParaRPr lang="en-US"/>
                    </a:p>
                  </a:txBody>
                  <a:tcPr/>
                </a:tc>
                <a:tc>
                  <a:txBody>
                    <a:bodyPr/>
                    <a:lstStyle/>
                    <a:p>
                      <a:endParaRPr lang="en-US"/>
                    </a:p>
                  </a:txBody>
                  <a:tcPr/>
                </a:tc>
                <a:extLst>
                  <a:ext uri="{0D108BD9-81ED-4DB2-BD59-A6C34878D82A}">
                    <a16:rowId xmlns:a16="http://schemas.microsoft.com/office/drawing/2014/main" val="4201855661"/>
                  </a:ext>
                </a:extLst>
              </a:tr>
            </a:tbl>
          </a:graphicData>
        </a:graphic>
      </p:graphicFrame>
      <p:pic>
        <p:nvPicPr>
          <p:cNvPr id="6" name="Picture 6" descr="Model screenshot for ten oscillations using PhET app. Damping is set to zero, mass is set to 100 grams and spring coefficient is small.">
            <a:extLst>
              <a:ext uri="{FF2B5EF4-FFF2-40B4-BE49-F238E27FC236}">
                <a16:creationId xmlns:a16="http://schemas.microsoft.com/office/drawing/2014/main" id="{AEF74633-5DD6-4A80-B360-E2BB218002B3}"/>
              </a:ext>
            </a:extLst>
          </p:cNvPr>
          <p:cNvPicPr>
            <a:picLocks noChangeAspect="1"/>
          </p:cNvPicPr>
          <p:nvPr/>
        </p:nvPicPr>
        <p:blipFill>
          <a:blip r:embed="rId3"/>
          <a:stretch>
            <a:fillRect/>
          </a:stretch>
        </p:blipFill>
        <p:spPr>
          <a:xfrm>
            <a:off x="6033478" y="727616"/>
            <a:ext cx="5703276" cy="3243766"/>
          </a:xfrm>
          <a:prstGeom prst="rect">
            <a:avLst/>
          </a:prstGeom>
        </p:spPr>
      </p:pic>
    </p:spTree>
    <p:extLst>
      <p:ext uri="{BB962C8B-B14F-4D97-AF65-F5344CB8AC3E}">
        <p14:creationId xmlns:p14="http://schemas.microsoft.com/office/powerpoint/2010/main" val="8856883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AD82D5-4298-4994-9E2E-5B432BC93CCF}"/>
              </a:ext>
            </a:extLst>
          </p:cNvPr>
          <p:cNvSpPr>
            <a:spLocks noGrp="1"/>
          </p:cNvSpPr>
          <p:nvPr>
            <p:ph type="title"/>
          </p:nvPr>
        </p:nvSpPr>
        <p:spPr/>
        <p:txBody>
          <a:bodyPr/>
          <a:lstStyle/>
          <a:p>
            <a:r>
              <a:rPr lang="en-US" dirty="0">
                <a:cs typeface="Calibri Light"/>
              </a:rPr>
              <a:t>SIMPLE PENDULUM</a:t>
            </a:r>
            <a:endParaRPr lang="en-US" dirty="0"/>
          </a:p>
        </p:txBody>
      </p:sp>
      <p:sp>
        <p:nvSpPr>
          <p:cNvPr id="3" name="TextBox 2">
            <a:extLst>
              <a:ext uri="{FF2B5EF4-FFF2-40B4-BE49-F238E27FC236}">
                <a16:creationId xmlns:a16="http://schemas.microsoft.com/office/drawing/2014/main" id="{38D79D98-37A6-4144-8D9F-6E3FD0131716}"/>
              </a:ext>
            </a:extLst>
          </p:cNvPr>
          <p:cNvSpPr txBox="1"/>
          <p:nvPr/>
        </p:nvSpPr>
        <p:spPr>
          <a:xfrm>
            <a:off x="592016" y="5613400"/>
            <a:ext cx="107246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ea typeface="+mn-lt"/>
                <a:cs typeface="+mn-lt"/>
              </a:rPr>
              <a:t>It is not advisable to use w for the simple pendulum. Because w can be used for angular speed which is a variable and angular frequency which is a constant.</a:t>
            </a:r>
            <a:endParaRPr lang="en-US" dirty="0"/>
          </a:p>
        </p:txBody>
      </p:sp>
      <p:pic>
        <p:nvPicPr>
          <p:cNvPr id="4" name="Picture 4" descr="Important equations for the simple pendulum. Simple pendulum equation is obtaines from a small angle approximation. ">
            <a:extLst>
              <a:ext uri="{FF2B5EF4-FFF2-40B4-BE49-F238E27FC236}">
                <a16:creationId xmlns:a16="http://schemas.microsoft.com/office/drawing/2014/main" id="{105BF53C-5442-48D5-A7CF-ECE4C6756330}"/>
              </a:ext>
            </a:extLst>
          </p:cNvPr>
          <p:cNvPicPr>
            <a:picLocks noChangeAspect="1"/>
          </p:cNvPicPr>
          <p:nvPr/>
        </p:nvPicPr>
        <p:blipFill>
          <a:blip r:embed="rId2"/>
          <a:stretch>
            <a:fillRect/>
          </a:stretch>
        </p:blipFill>
        <p:spPr>
          <a:xfrm>
            <a:off x="773723" y="1259498"/>
            <a:ext cx="7735276" cy="4200280"/>
          </a:xfrm>
          <a:prstGeom prst="rect">
            <a:avLst/>
          </a:prstGeom>
        </p:spPr>
      </p:pic>
    </p:spTree>
    <p:extLst>
      <p:ext uri="{BB962C8B-B14F-4D97-AF65-F5344CB8AC3E}">
        <p14:creationId xmlns:p14="http://schemas.microsoft.com/office/powerpoint/2010/main" val="155457501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B73F25-81E9-4B68-9C42-C2353F343D73}"/>
              </a:ext>
            </a:extLst>
          </p:cNvPr>
          <p:cNvSpPr>
            <a:spLocks noGrp="1"/>
          </p:cNvSpPr>
          <p:nvPr>
            <p:ph type="title"/>
          </p:nvPr>
        </p:nvSpPr>
        <p:spPr/>
        <p:txBody>
          <a:bodyPr/>
          <a:lstStyle/>
          <a:p>
            <a:r>
              <a:rPr lang="en-US" dirty="0">
                <a:cs typeface="Calibri Light"/>
              </a:rPr>
              <a:t>CLASSWORK SIMPLE PENDULUM</a:t>
            </a:r>
            <a:endParaRPr lang="en-US" dirty="0"/>
          </a:p>
        </p:txBody>
      </p:sp>
      <p:sp>
        <p:nvSpPr>
          <p:cNvPr id="3" name="TextBox 2">
            <a:extLst>
              <a:ext uri="{FF2B5EF4-FFF2-40B4-BE49-F238E27FC236}">
                <a16:creationId xmlns:a16="http://schemas.microsoft.com/office/drawing/2014/main" id="{C3BE8967-1624-4718-B821-34D10380C0B1}"/>
              </a:ext>
            </a:extLst>
          </p:cNvPr>
          <p:cNvSpPr txBox="1"/>
          <p:nvPr/>
        </p:nvSpPr>
        <p:spPr>
          <a:xfrm>
            <a:off x="699477" y="1471247"/>
            <a:ext cx="10236199"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Mass "m" is attached to a string with length "L" and oscillating on a planet with gravitational constant g.  Complete the table below using the known values and equations​</a:t>
            </a:r>
          </a:p>
        </p:txBody>
      </p:sp>
      <p:graphicFrame>
        <p:nvGraphicFramePr>
          <p:cNvPr id="5" name="Table 6">
            <a:extLst>
              <a:ext uri="{FF2B5EF4-FFF2-40B4-BE49-F238E27FC236}">
                <a16:creationId xmlns:a16="http://schemas.microsoft.com/office/drawing/2014/main" id="{191DF26E-1CB7-46C3-87C8-5269E06BA379}"/>
              </a:ext>
            </a:extLst>
          </p:cNvPr>
          <p:cNvGraphicFramePr>
            <a:graphicFrameLocks noGrp="1"/>
          </p:cNvGraphicFramePr>
          <p:nvPr>
            <p:extLst>
              <p:ext uri="{D42A27DB-BD31-4B8C-83A1-F6EECF244321}">
                <p14:modId xmlns:p14="http://schemas.microsoft.com/office/powerpoint/2010/main" val="3721950833"/>
              </p:ext>
            </p:extLst>
          </p:nvPr>
        </p:nvGraphicFramePr>
        <p:xfrm>
          <a:off x="282222" y="2497666"/>
          <a:ext cx="10018618" cy="2344916"/>
        </p:xfrm>
        <a:graphic>
          <a:graphicData uri="http://schemas.openxmlformats.org/drawingml/2006/table">
            <a:tbl>
              <a:tblPr firstRow="1" bandRow="1">
                <a:tableStyleId>{5C22544A-7EE6-4342-B048-85BDC9FD1C3A}</a:tableStyleId>
              </a:tblPr>
              <a:tblGrid>
                <a:gridCol w="1562883">
                  <a:extLst>
                    <a:ext uri="{9D8B030D-6E8A-4147-A177-3AD203B41FA5}">
                      <a16:colId xmlns:a16="http://schemas.microsoft.com/office/drawing/2014/main" val="778199990"/>
                    </a:ext>
                  </a:extLst>
                </a:gridCol>
                <a:gridCol w="1372640">
                  <a:extLst>
                    <a:ext uri="{9D8B030D-6E8A-4147-A177-3AD203B41FA5}">
                      <a16:colId xmlns:a16="http://schemas.microsoft.com/office/drawing/2014/main" val="3911945615"/>
                    </a:ext>
                  </a:extLst>
                </a:gridCol>
                <a:gridCol w="1309687">
                  <a:extLst>
                    <a:ext uri="{9D8B030D-6E8A-4147-A177-3AD203B41FA5}">
                      <a16:colId xmlns:a16="http://schemas.microsoft.com/office/drawing/2014/main" val="4066615180"/>
                    </a:ext>
                  </a:extLst>
                </a:gridCol>
                <a:gridCol w="1383469">
                  <a:extLst>
                    <a:ext uri="{9D8B030D-6E8A-4147-A177-3AD203B41FA5}">
                      <a16:colId xmlns:a16="http://schemas.microsoft.com/office/drawing/2014/main" val="4031023884"/>
                    </a:ext>
                  </a:extLst>
                </a:gridCol>
                <a:gridCol w="1381123">
                  <a:extLst>
                    <a:ext uri="{9D8B030D-6E8A-4147-A177-3AD203B41FA5}">
                      <a16:colId xmlns:a16="http://schemas.microsoft.com/office/drawing/2014/main" val="3250160464"/>
                    </a:ext>
                  </a:extLst>
                </a:gridCol>
                <a:gridCol w="3008816">
                  <a:extLst>
                    <a:ext uri="{9D8B030D-6E8A-4147-A177-3AD203B41FA5}">
                      <a16:colId xmlns:a16="http://schemas.microsoft.com/office/drawing/2014/main" val="2176206148"/>
                    </a:ext>
                  </a:extLst>
                </a:gridCol>
              </a:tblGrid>
              <a:tr h="683166">
                <a:tc>
                  <a:txBody>
                    <a:bodyPr/>
                    <a:lstStyle/>
                    <a:p>
                      <a:r>
                        <a:rPr lang="en-US" dirty="0"/>
                        <a:t>A Amplitude</a:t>
                      </a:r>
                    </a:p>
                    <a:p>
                      <a:pPr lvl="0">
                        <a:buNone/>
                      </a:pPr>
                      <a:r>
                        <a:rPr lang="en-US" dirty="0"/>
                        <a:t>radians</a:t>
                      </a:r>
                    </a:p>
                  </a:txBody>
                  <a:tcPr/>
                </a:tc>
                <a:tc>
                  <a:txBody>
                    <a:bodyPr/>
                    <a:lstStyle/>
                    <a:p>
                      <a:r>
                        <a:rPr lang="en-US" dirty="0"/>
                        <a:t>f Frequency</a:t>
                      </a:r>
                    </a:p>
                    <a:p>
                      <a:pPr lvl="0">
                        <a:buNone/>
                      </a:pPr>
                      <a:r>
                        <a:rPr lang="en-US" dirty="0"/>
                        <a:t>Hz</a:t>
                      </a:r>
                    </a:p>
                  </a:txBody>
                  <a:tcPr/>
                </a:tc>
                <a:tc>
                  <a:txBody>
                    <a:bodyPr/>
                    <a:lstStyle/>
                    <a:p>
                      <a:r>
                        <a:rPr lang="en-US" dirty="0"/>
                        <a:t>T Period</a:t>
                      </a:r>
                    </a:p>
                    <a:p>
                      <a:pPr lvl="0">
                        <a:buNone/>
                      </a:pPr>
                      <a:r>
                        <a:rPr lang="en-US" dirty="0"/>
                        <a:t>s</a:t>
                      </a:r>
                    </a:p>
                  </a:txBody>
                  <a:tcPr/>
                </a:tc>
                <a:tc>
                  <a:txBody>
                    <a:bodyPr/>
                    <a:lstStyle/>
                    <a:p>
                      <a:r>
                        <a:rPr lang="en-US" dirty="0"/>
                        <a:t>Length</a:t>
                      </a:r>
                    </a:p>
                    <a:p>
                      <a:pPr lvl="0">
                        <a:buNone/>
                      </a:pPr>
                      <a:r>
                        <a:rPr lang="en-US" dirty="0"/>
                        <a:t>meters</a:t>
                      </a:r>
                    </a:p>
                  </a:txBody>
                  <a:tcPr/>
                </a:tc>
                <a:tc>
                  <a:txBody>
                    <a:bodyPr/>
                    <a:lstStyle/>
                    <a:p>
                      <a:r>
                        <a:rPr lang="en-US" dirty="0"/>
                        <a:t>Gravity g</a:t>
                      </a:r>
                    </a:p>
                    <a:p>
                      <a:pPr lvl="0">
                        <a:buNone/>
                      </a:pPr>
                      <a:r>
                        <a:rPr lang="en-US" dirty="0"/>
                        <a:t>m/s</a:t>
                      </a:r>
                      <a:r>
                        <a:rPr lang="en-US" baseline="30000" dirty="0"/>
                        <a:t>2</a:t>
                      </a:r>
                    </a:p>
                  </a:txBody>
                  <a:tcPr/>
                </a:tc>
                <a:tc>
                  <a:txBody>
                    <a:bodyPr/>
                    <a:lstStyle/>
                    <a:p>
                      <a:pPr lvl="0">
                        <a:buNone/>
                      </a:pPr>
                      <a:r>
                        <a:rPr lang="en-US" dirty="0"/>
                        <a:t>Equation</a:t>
                      </a:r>
                      <a:endParaRPr lang="en-US"/>
                    </a:p>
                    <a:p>
                      <a:pPr lvl="0">
                        <a:buNone/>
                      </a:pPr>
                      <a:r>
                        <a:rPr lang="en-US" dirty="0"/>
                        <a:t>A cos (2πf t)</a:t>
                      </a:r>
                    </a:p>
                  </a:txBody>
                  <a:tcPr/>
                </a:tc>
                <a:extLst>
                  <a:ext uri="{0D108BD9-81ED-4DB2-BD59-A6C34878D82A}">
                    <a16:rowId xmlns:a16="http://schemas.microsoft.com/office/drawing/2014/main" val="241017904"/>
                  </a:ext>
                </a:extLst>
              </a:tr>
              <a:tr h="424670">
                <a:tc>
                  <a:txBody>
                    <a:bodyPr/>
                    <a:lstStyle/>
                    <a:p>
                      <a:r>
                        <a:rPr lang="en-US" dirty="0"/>
                        <a:t>0.4</a:t>
                      </a:r>
                    </a:p>
                  </a:txBody>
                  <a:tcPr/>
                </a:tc>
                <a:tc>
                  <a:txBody>
                    <a:bodyPr/>
                    <a:lstStyle/>
                    <a:p>
                      <a:r>
                        <a:rPr lang="en-US" dirty="0"/>
                        <a:t>5.0</a:t>
                      </a:r>
                    </a:p>
                  </a:txBody>
                  <a:tcPr/>
                </a:tc>
                <a:tc>
                  <a:txBody>
                    <a:bodyPr/>
                    <a:lstStyle/>
                    <a:p>
                      <a:endParaRPr lang="en-US" dirty="0"/>
                    </a:p>
                  </a:txBody>
                  <a:tcPr/>
                </a:tc>
                <a:tc>
                  <a:txBody>
                    <a:bodyPr/>
                    <a:lstStyle/>
                    <a:p>
                      <a:endParaRPr lang="en-US" dirty="0"/>
                    </a:p>
                  </a:txBody>
                  <a:tcPr/>
                </a:tc>
                <a:tc>
                  <a:txBody>
                    <a:bodyPr/>
                    <a:lstStyle/>
                    <a:p>
                      <a:r>
                        <a:rPr lang="en-US" dirty="0"/>
                        <a:t>9.8</a:t>
                      </a:r>
                    </a:p>
                  </a:txBody>
                  <a:tcPr/>
                </a:tc>
                <a:tc>
                  <a:txBody>
                    <a:bodyPr/>
                    <a:lstStyle/>
                    <a:p>
                      <a:pPr lvl="0">
                        <a:buNone/>
                      </a:pPr>
                      <a:endParaRPr lang="en-US"/>
                    </a:p>
                  </a:txBody>
                  <a:tcPr/>
                </a:tc>
                <a:extLst>
                  <a:ext uri="{0D108BD9-81ED-4DB2-BD59-A6C34878D82A}">
                    <a16:rowId xmlns:a16="http://schemas.microsoft.com/office/drawing/2014/main" val="2340670776"/>
                  </a:ext>
                </a:extLst>
              </a:tr>
              <a:tr h="406205">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1.0</a:t>
                      </a:r>
                    </a:p>
                  </a:txBody>
                  <a:tcPr/>
                </a:tc>
                <a:tc>
                  <a:txBody>
                    <a:bodyPr/>
                    <a:lstStyle/>
                    <a:p>
                      <a:endParaRPr lang="en-US"/>
                    </a:p>
                  </a:txBody>
                  <a:tcPr/>
                </a:tc>
                <a:tc>
                  <a:txBody>
                    <a:bodyPr/>
                    <a:lstStyle/>
                    <a:p>
                      <a:pPr lvl="0">
                        <a:buNone/>
                      </a:pPr>
                      <a:r>
                        <a:rPr lang="en-US" dirty="0"/>
                        <a:t>5 cos(7 t)</a:t>
                      </a:r>
                      <a:endParaRPr lang="en-US"/>
                    </a:p>
                  </a:txBody>
                  <a:tcPr/>
                </a:tc>
                <a:extLst>
                  <a:ext uri="{0D108BD9-81ED-4DB2-BD59-A6C34878D82A}">
                    <a16:rowId xmlns:a16="http://schemas.microsoft.com/office/drawing/2014/main" val="1120000160"/>
                  </a:ext>
                </a:extLst>
              </a:tr>
              <a:tr h="424670">
                <a:tc>
                  <a:txBody>
                    <a:bodyPr/>
                    <a:lstStyle/>
                    <a:p>
                      <a:r>
                        <a:rPr lang="en-US" dirty="0"/>
                        <a:t>0.2</a:t>
                      </a:r>
                    </a:p>
                  </a:txBody>
                  <a:tcPr/>
                </a:tc>
                <a:tc>
                  <a:txBody>
                    <a:bodyPr/>
                    <a:lstStyle/>
                    <a:p>
                      <a:endParaRPr lang="en-US"/>
                    </a:p>
                  </a:txBody>
                  <a:tcPr/>
                </a:tc>
                <a:tc>
                  <a:txBody>
                    <a:bodyPr/>
                    <a:lstStyle/>
                    <a:p>
                      <a:r>
                        <a:rPr lang="en-US" dirty="0"/>
                        <a:t>5</a:t>
                      </a:r>
                    </a:p>
                  </a:txBody>
                  <a:tcPr/>
                </a:tc>
                <a:tc>
                  <a:txBody>
                    <a:bodyPr/>
                    <a:lstStyle/>
                    <a:p>
                      <a:endParaRPr lang="en-US"/>
                    </a:p>
                  </a:txBody>
                  <a:tcPr/>
                </a:tc>
                <a:tc>
                  <a:txBody>
                    <a:bodyPr/>
                    <a:lstStyle/>
                    <a:p>
                      <a:r>
                        <a:rPr lang="en-US" dirty="0"/>
                        <a:t>20</a:t>
                      </a:r>
                    </a:p>
                  </a:txBody>
                  <a:tcPr/>
                </a:tc>
                <a:tc>
                  <a:txBody>
                    <a:bodyPr/>
                    <a:lstStyle/>
                    <a:p>
                      <a:pPr lvl="0">
                        <a:buNone/>
                      </a:pPr>
                      <a:endParaRPr lang="en-US" dirty="0"/>
                    </a:p>
                  </a:txBody>
                  <a:tcPr/>
                </a:tc>
                <a:extLst>
                  <a:ext uri="{0D108BD9-81ED-4DB2-BD59-A6C34878D82A}">
                    <a16:rowId xmlns:a16="http://schemas.microsoft.com/office/drawing/2014/main" val="4287786050"/>
                  </a:ext>
                </a:extLst>
              </a:tr>
              <a:tr h="40620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9</a:t>
                      </a:r>
                    </a:p>
                  </a:txBody>
                  <a:tcPr/>
                </a:tc>
                <a:tc>
                  <a:txBody>
                    <a:bodyPr/>
                    <a:lstStyle/>
                    <a:p>
                      <a:pPr lvl="0">
                        <a:buNone/>
                      </a:pPr>
                      <a:r>
                        <a:rPr lang="en-US" dirty="0"/>
                        <a:t>3 cos(3.14 t)</a:t>
                      </a:r>
                      <a:endParaRPr lang="en-US"/>
                    </a:p>
                  </a:txBody>
                  <a:tcPr/>
                </a:tc>
                <a:extLst>
                  <a:ext uri="{0D108BD9-81ED-4DB2-BD59-A6C34878D82A}">
                    <a16:rowId xmlns:a16="http://schemas.microsoft.com/office/drawing/2014/main" val="2218663436"/>
                  </a:ext>
                </a:extLst>
              </a:tr>
            </a:tbl>
          </a:graphicData>
        </a:graphic>
      </p:graphicFrame>
      <p:sp>
        <p:nvSpPr>
          <p:cNvPr id="6" name="TextBox 5">
            <a:extLst>
              <a:ext uri="{FF2B5EF4-FFF2-40B4-BE49-F238E27FC236}">
                <a16:creationId xmlns:a16="http://schemas.microsoft.com/office/drawing/2014/main" id="{04434A4E-A895-42DC-B578-96EA7D9B3797}"/>
              </a:ext>
            </a:extLst>
          </p:cNvPr>
          <p:cNvSpPr txBox="1"/>
          <p:nvPr/>
        </p:nvSpPr>
        <p:spPr>
          <a:xfrm>
            <a:off x="513862" y="5349631"/>
            <a:ext cx="10382738"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θ=</a:t>
            </a:r>
            <a:r>
              <a:rPr lang="en-US" dirty="0" err="1"/>
              <a:t>θmax</a:t>
            </a:r>
            <a:r>
              <a:rPr lang="en-US" dirty="0"/>
              <a:t> cos(2 π f t)  f=1/T   </a:t>
            </a:r>
            <a:r>
              <a:rPr lang="en-US" dirty="0">
                <a:ea typeface="+mn-lt"/>
                <a:cs typeface="+mn-lt"/>
              </a:rPr>
              <a:t>2 π f </a:t>
            </a:r>
            <a:r>
              <a:rPr lang="en-US" dirty="0"/>
              <a:t>=sqrt(g/L) </a:t>
            </a:r>
            <a:endParaRPr lang="en-US"/>
          </a:p>
          <a:p>
            <a:endParaRPr lang="en-US" dirty="0">
              <a:cs typeface="Calibri" panose="020F0502020204030204"/>
            </a:endParaRPr>
          </a:p>
        </p:txBody>
      </p:sp>
    </p:spTree>
    <p:extLst>
      <p:ext uri="{BB962C8B-B14F-4D97-AF65-F5344CB8AC3E}">
        <p14:creationId xmlns:p14="http://schemas.microsoft.com/office/powerpoint/2010/main" val="33355788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224CCD-C0B3-4BDE-A36A-8D72FEA1B065}"/>
              </a:ext>
            </a:extLst>
          </p:cNvPr>
          <p:cNvSpPr>
            <a:spLocks noGrp="1"/>
          </p:cNvSpPr>
          <p:nvPr>
            <p:ph type="title"/>
          </p:nvPr>
        </p:nvSpPr>
        <p:spPr/>
        <p:txBody>
          <a:bodyPr/>
          <a:lstStyle/>
          <a:p>
            <a:r>
              <a:rPr lang="en-US" dirty="0">
                <a:cs typeface="Calibri Light"/>
              </a:rPr>
              <a:t>WAVES</a:t>
            </a:r>
            <a:endParaRPr lang="en-US" dirty="0"/>
          </a:p>
        </p:txBody>
      </p:sp>
      <p:pic>
        <p:nvPicPr>
          <p:cNvPr id="3" name="Picture 3" descr="Properties of waves shown in a snapshot at constant time. X-axis is x and Y-axis is y.&#10;&#10;">
            <a:extLst>
              <a:ext uri="{FF2B5EF4-FFF2-40B4-BE49-F238E27FC236}">
                <a16:creationId xmlns:a16="http://schemas.microsoft.com/office/drawing/2014/main" id="{D0978F5D-C931-4965-9701-2DA664053404}"/>
              </a:ext>
            </a:extLst>
          </p:cNvPr>
          <p:cNvPicPr>
            <a:picLocks noChangeAspect="1"/>
          </p:cNvPicPr>
          <p:nvPr/>
        </p:nvPicPr>
        <p:blipFill>
          <a:blip r:embed="rId2"/>
          <a:stretch>
            <a:fillRect/>
          </a:stretch>
        </p:blipFill>
        <p:spPr>
          <a:xfrm>
            <a:off x="549530" y="1290213"/>
            <a:ext cx="3923460" cy="2774932"/>
          </a:xfrm>
          <a:prstGeom prst="rect">
            <a:avLst/>
          </a:prstGeom>
        </p:spPr>
      </p:pic>
      <p:sp>
        <p:nvSpPr>
          <p:cNvPr id="4" name="TextBox 3">
            <a:extLst>
              <a:ext uri="{FF2B5EF4-FFF2-40B4-BE49-F238E27FC236}">
                <a16:creationId xmlns:a16="http://schemas.microsoft.com/office/drawing/2014/main" id="{AE691B34-FF49-48B5-BD94-C92BA5478593}"/>
              </a:ext>
            </a:extLst>
          </p:cNvPr>
          <p:cNvSpPr txBox="1"/>
          <p:nvPr/>
        </p:nvSpPr>
        <p:spPr>
          <a:xfrm>
            <a:off x="6092092" y="317114"/>
            <a:ext cx="5351583" cy="203132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v = </a:t>
            </a:r>
            <a:r>
              <a:rPr lang="en-US" dirty="0">
                <a:ea typeface="+mn-lt"/>
                <a:cs typeface="+mn-lt"/>
              </a:rPr>
              <a:t>λ f = </a:t>
            </a:r>
            <a:r>
              <a:rPr lang="en-US" dirty="0"/>
              <a:t>λ /T</a:t>
            </a:r>
          </a:p>
          <a:p>
            <a:r>
              <a:rPr lang="en-US" dirty="0">
                <a:cs typeface="Calibri"/>
              </a:rPr>
              <a:t>Intensity = Power/Area</a:t>
            </a:r>
          </a:p>
          <a:p>
            <a:r>
              <a:rPr lang="en-US" dirty="0">
                <a:cs typeface="Calibri"/>
              </a:rPr>
              <a:t>Spherical Waves</a:t>
            </a:r>
          </a:p>
          <a:p>
            <a:r>
              <a:rPr lang="en-US" dirty="0">
                <a:cs typeface="Calibri"/>
              </a:rPr>
              <a:t>I = P/(4πr</a:t>
            </a:r>
            <a:r>
              <a:rPr lang="en-US" baseline="30000" dirty="0">
                <a:cs typeface="Calibri"/>
              </a:rPr>
              <a:t>2</a:t>
            </a:r>
            <a:r>
              <a:rPr lang="en-US" dirty="0">
                <a:cs typeface="Calibri"/>
              </a:rPr>
              <a:t>)</a:t>
            </a:r>
          </a:p>
          <a:p>
            <a:r>
              <a:rPr lang="en-US" dirty="0">
                <a:cs typeface="Calibri"/>
              </a:rPr>
              <a:t>Superposition and Interference of two sources</a:t>
            </a:r>
          </a:p>
          <a:p>
            <a:r>
              <a:rPr lang="en-US" dirty="0">
                <a:cs typeface="Calibri"/>
              </a:rPr>
              <a:t>A=A1 + A2 constructive</a:t>
            </a:r>
          </a:p>
          <a:p>
            <a:r>
              <a:rPr lang="en-US" dirty="0">
                <a:cs typeface="Calibri"/>
              </a:rPr>
              <a:t>A= |A1-A2| destructive</a:t>
            </a:r>
          </a:p>
        </p:txBody>
      </p:sp>
      <p:pic>
        <p:nvPicPr>
          <p:cNvPr id="5" name="Picture 5" descr="Light as electromagnetic wave. Speed of light is constant therefore the frequency determines the wavelength and vice a versa">
            <a:extLst>
              <a:ext uri="{FF2B5EF4-FFF2-40B4-BE49-F238E27FC236}">
                <a16:creationId xmlns:a16="http://schemas.microsoft.com/office/drawing/2014/main" id="{5ADEBA64-3F4D-42EC-93CA-5BBA790AFE7F}"/>
              </a:ext>
            </a:extLst>
          </p:cNvPr>
          <p:cNvPicPr>
            <a:picLocks noChangeAspect="1"/>
          </p:cNvPicPr>
          <p:nvPr/>
        </p:nvPicPr>
        <p:blipFill>
          <a:blip r:embed="rId3"/>
          <a:stretch>
            <a:fillRect/>
          </a:stretch>
        </p:blipFill>
        <p:spPr>
          <a:xfrm>
            <a:off x="584518" y="3925230"/>
            <a:ext cx="3892334" cy="2610565"/>
          </a:xfrm>
          <a:prstGeom prst="rect">
            <a:avLst/>
          </a:prstGeom>
        </p:spPr>
      </p:pic>
      <p:pic>
        <p:nvPicPr>
          <p:cNvPr id="6" name="Picture 6" descr="y versus x graph for a wave with amplitude 3 and wavelength 0.5pi">
            <a:extLst>
              <a:ext uri="{FF2B5EF4-FFF2-40B4-BE49-F238E27FC236}">
                <a16:creationId xmlns:a16="http://schemas.microsoft.com/office/drawing/2014/main" id="{FA1A0B64-926B-43C7-A7B9-C12B110207E3}"/>
              </a:ext>
            </a:extLst>
          </p:cNvPr>
          <p:cNvPicPr>
            <a:picLocks noChangeAspect="1"/>
          </p:cNvPicPr>
          <p:nvPr/>
        </p:nvPicPr>
        <p:blipFill>
          <a:blip r:embed="rId4"/>
          <a:stretch>
            <a:fillRect/>
          </a:stretch>
        </p:blipFill>
        <p:spPr>
          <a:xfrm>
            <a:off x="6053470" y="2876892"/>
            <a:ext cx="4550507" cy="2899482"/>
          </a:xfrm>
          <a:prstGeom prst="rect">
            <a:avLst/>
          </a:prstGeom>
        </p:spPr>
      </p:pic>
    </p:spTree>
    <p:extLst>
      <p:ext uri="{BB962C8B-B14F-4D97-AF65-F5344CB8AC3E}">
        <p14:creationId xmlns:p14="http://schemas.microsoft.com/office/powerpoint/2010/main" val="285959189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5087FE-FB1A-4C4D-9608-5BEF1D2A06CA}"/>
              </a:ext>
            </a:extLst>
          </p:cNvPr>
          <p:cNvSpPr>
            <a:spLocks noGrp="1"/>
          </p:cNvSpPr>
          <p:nvPr>
            <p:ph type="title"/>
          </p:nvPr>
        </p:nvSpPr>
        <p:spPr/>
        <p:txBody>
          <a:bodyPr/>
          <a:lstStyle/>
          <a:p>
            <a:r>
              <a:rPr lang="en-US" dirty="0">
                <a:cs typeface="Calibri Light"/>
              </a:rPr>
              <a:t>CLASSWORK ON WAVES</a:t>
            </a:r>
            <a:endParaRPr lang="en-US" dirty="0"/>
          </a:p>
        </p:txBody>
      </p:sp>
      <p:sp>
        <p:nvSpPr>
          <p:cNvPr id="3" name="TextBox 2">
            <a:extLst>
              <a:ext uri="{FF2B5EF4-FFF2-40B4-BE49-F238E27FC236}">
                <a16:creationId xmlns:a16="http://schemas.microsoft.com/office/drawing/2014/main" id="{899AB77F-0D69-4CC5-8D5B-E8A35B89E0AB}"/>
              </a:ext>
            </a:extLst>
          </p:cNvPr>
          <p:cNvSpPr txBox="1"/>
          <p:nvPr/>
        </p:nvSpPr>
        <p:spPr>
          <a:xfrm>
            <a:off x="707429" y="1438986"/>
            <a:ext cx="10519505"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Q1) What</a:t>
            </a:r>
            <a:r>
              <a:rPr lang="en-US" dirty="0">
                <a:ea typeface="+mn-lt"/>
                <a:cs typeface="+mn-lt"/>
              </a:rPr>
              <a:t> is the wavelength of an earthquake that shakes you with a frequency of 13.0 Hz and gets to another city 50.0 km away in 15.0 s?</a:t>
            </a:r>
            <a:endParaRPr lang="en-US"/>
          </a:p>
          <a:p>
            <a:endParaRPr lang="en-US" dirty="0">
              <a:ea typeface="+mn-lt"/>
              <a:cs typeface="+mn-lt"/>
            </a:endParaRPr>
          </a:p>
          <a:p>
            <a:r>
              <a:rPr lang="en-US" dirty="0">
                <a:ea typeface="+mn-lt"/>
                <a:cs typeface="+mn-lt"/>
              </a:rPr>
              <a:t>Q2) Using the graph, find the wavelength of the wave that has a velocity of 4.0m/s.  </a:t>
            </a: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endParaRPr lang="en-US" dirty="0">
              <a:ea typeface="+mn-lt"/>
              <a:cs typeface="+mn-lt"/>
            </a:endParaRPr>
          </a:p>
          <a:p>
            <a:r>
              <a:rPr lang="en-US" dirty="0">
                <a:ea typeface="+mn-lt"/>
                <a:cs typeface="+mn-lt"/>
              </a:rPr>
              <a:t>Q3)Radio waves transmitted through space at the speed of light (3.0 10</a:t>
            </a:r>
            <a:r>
              <a:rPr lang="en-US" baseline="30000" dirty="0">
                <a:ea typeface="+mn-lt"/>
                <a:cs typeface="+mn-lt"/>
              </a:rPr>
              <a:t>8</a:t>
            </a:r>
            <a:r>
              <a:rPr lang="en-US" dirty="0">
                <a:ea typeface="+mn-lt"/>
                <a:cs typeface="+mn-lt"/>
              </a:rPr>
              <a:t> m/s) by the Voyager spacecraft have a wavelength of 0.120 m. What is their frequency?</a:t>
            </a:r>
          </a:p>
          <a:p>
            <a:pPr algn="l"/>
            <a:endParaRPr lang="en-US" dirty="0">
              <a:cs typeface="Calibri"/>
            </a:endParaRPr>
          </a:p>
          <a:p>
            <a:r>
              <a:rPr lang="en-US" dirty="0">
                <a:cs typeface="Calibri"/>
              </a:rPr>
              <a:t>Q4) Draw y vs x graph and y vs t graph of a wave with amplitude 2.0m, period 2.5 seconds and speed 4.0m/s</a:t>
            </a:r>
          </a:p>
          <a:p>
            <a:r>
              <a:rPr lang="en-US" dirty="0">
                <a:cs typeface="Calibri"/>
              </a:rPr>
              <a:t>Q5) Two pulses with amplitude 0.2m and 0.3m interferes. Calculate the resultant amplitude if they are constructive or destructive</a:t>
            </a:r>
          </a:p>
          <a:p>
            <a:endParaRPr lang="en-US" dirty="0">
              <a:cs typeface="Calibri"/>
            </a:endParaRPr>
          </a:p>
        </p:txBody>
      </p:sp>
      <p:pic>
        <p:nvPicPr>
          <p:cNvPr id="5" name="Picture 4" descr="Typical x vs t graph for a simple harmonic motion. Y-axis represents the motion in x.&#10;">
            <a:extLst>
              <a:ext uri="{FF2B5EF4-FFF2-40B4-BE49-F238E27FC236}">
                <a16:creationId xmlns:a16="http://schemas.microsoft.com/office/drawing/2014/main" id="{C04C1934-B9B0-4458-B31A-EFB90A1B2A45}"/>
              </a:ext>
            </a:extLst>
          </p:cNvPr>
          <p:cNvPicPr>
            <a:picLocks noChangeAspect="1"/>
          </p:cNvPicPr>
          <p:nvPr/>
        </p:nvPicPr>
        <p:blipFill>
          <a:blip r:embed="rId2"/>
          <a:stretch>
            <a:fillRect/>
          </a:stretch>
        </p:blipFill>
        <p:spPr>
          <a:xfrm>
            <a:off x="1021862" y="2852421"/>
            <a:ext cx="3173046" cy="1801336"/>
          </a:xfrm>
          <a:prstGeom prst="rect">
            <a:avLst/>
          </a:prstGeom>
        </p:spPr>
      </p:pic>
    </p:spTree>
    <p:extLst>
      <p:ext uri="{BB962C8B-B14F-4D97-AF65-F5344CB8AC3E}">
        <p14:creationId xmlns:p14="http://schemas.microsoft.com/office/powerpoint/2010/main" val="382402268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A92D69-A7E6-4788-B34D-85350FCBF3B0}"/>
              </a:ext>
            </a:extLst>
          </p:cNvPr>
          <p:cNvSpPr>
            <a:spLocks noGrp="1"/>
          </p:cNvSpPr>
          <p:nvPr>
            <p:ph type="title"/>
          </p:nvPr>
        </p:nvSpPr>
        <p:spPr/>
        <p:txBody>
          <a:bodyPr/>
          <a:lstStyle/>
          <a:p>
            <a:r>
              <a:rPr lang="en-US" dirty="0">
                <a:cs typeface="Calibri Light"/>
              </a:rPr>
              <a:t>STANDING WAVES</a:t>
            </a:r>
            <a:endParaRPr lang="en-US" dirty="0"/>
          </a:p>
        </p:txBody>
      </p:sp>
      <p:pic>
        <p:nvPicPr>
          <p:cNvPr id="3" name="Picture 3" descr="Diagram&#10;&#10;Description automatically generated">
            <a:extLst>
              <a:ext uri="{FF2B5EF4-FFF2-40B4-BE49-F238E27FC236}">
                <a16:creationId xmlns:a16="http://schemas.microsoft.com/office/drawing/2014/main" id="{4A493575-FF38-4EB8-B2FF-BBB1BFEC1A59}"/>
              </a:ext>
            </a:extLst>
          </p:cNvPr>
          <p:cNvPicPr>
            <a:picLocks noChangeAspect="1"/>
          </p:cNvPicPr>
          <p:nvPr/>
        </p:nvPicPr>
        <p:blipFill>
          <a:blip r:embed="rId2"/>
          <a:stretch>
            <a:fillRect/>
          </a:stretch>
        </p:blipFill>
        <p:spPr>
          <a:xfrm>
            <a:off x="786265" y="1512348"/>
            <a:ext cx="4052276" cy="2856835"/>
          </a:xfrm>
          <a:prstGeom prst="rect">
            <a:avLst/>
          </a:prstGeom>
        </p:spPr>
      </p:pic>
      <p:pic>
        <p:nvPicPr>
          <p:cNvPr id="4" name="Picture 4" descr="Diagram&#10;&#10;Description automatically generated">
            <a:extLst>
              <a:ext uri="{FF2B5EF4-FFF2-40B4-BE49-F238E27FC236}">
                <a16:creationId xmlns:a16="http://schemas.microsoft.com/office/drawing/2014/main" id="{C9E6E799-FDA5-4DED-9F67-3EBFD5B8BE72}"/>
              </a:ext>
            </a:extLst>
          </p:cNvPr>
          <p:cNvPicPr>
            <a:picLocks noChangeAspect="1"/>
          </p:cNvPicPr>
          <p:nvPr/>
        </p:nvPicPr>
        <p:blipFill>
          <a:blip r:embed="rId3"/>
          <a:stretch>
            <a:fillRect/>
          </a:stretch>
        </p:blipFill>
        <p:spPr>
          <a:xfrm>
            <a:off x="5419151" y="1547138"/>
            <a:ext cx="5517661" cy="2848824"/>
          </a:xfrm>
          <a:prstGeom prst="rect">
            <a:avLst/>
          </a:prstGeom>
        </p:spPr>
      </p:pic>
      <p:sp>
        <p:nvSpPr>
          <p:cNvPr id="5" name="TextBox 4">
            <a:extLst>
              <a:ext uri="{FF2B5EF4-FFF2-40B4-BE49-F238E27FC236}">
                <a16:creationId xmlns:a16="http://schemas.microsoft.com/office/drawing/2014/main" id="{AAC6AEDD-16A7-49DB-BA1D-11418A8A304C}"/>
              </a:ext>
            </a:extLst>
          </p:cNvPr>
          <p:cNvSpPr txBox="1"/>
          <p:nvPr/>
        </p:nvSpPr>
        <p:spPr>
          <a:xfrm>
            <a:off x="894862" y="4499708"/>
            <a:ext cx="8038121"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For a standing wave, nodes are the points that does not oscillate</a:t>
            </a:r>
          </a:p>
          <a:p>
            <a:r>
              <a:rPr lang="en-US" dirty="0">
                <a:cs typeface="Calibri"/>
              </a:rPr>
              <a:t>Antinodes are the maximums of the oscillation</a:t>
            </a:r>
          </a:p>
          <a:p>
            <a:r>
              <a:rPr lang="en-US" dirty="0">
                <a:cs typeface="Calibri"/>
              </a:rPr>
              <a:t>Number of antinodes of a graph gives "n"</a:t>
            </a:r>
          </a:p>
          <a:p>
            <a:r>
              <a:rPr lang="en-US" dirty="0">
                <a:cs typeface="Calibri"/>
              </a:rPr>
              <a:t>f = n </a:t>
            </a:r>
            <a:r>
              <a:rPr lang="en-US" dirty="0" err="1">
                <a:cs typeface="Calibri"/>
              </a:rPr>
              <a:t>Vw</a:t>
            </a:r>
            <a:r>
              <a:rPr lang="en-US" dirty="0">
                <a:cs typeface="Calibri"/>
              </a:rPr>
              <a:t>/(2L)   where </a:t>
            </a:r>
            <a:r>
              <a:rPr lang="en-US" dirty="0" err="1">
                <a:cs typeface="Calibri"/>
              </a:rPr>
              <a:t>Vw</a:t>
            </a:r>
            <a:r>
              <a:rPr lang="en-US" dirty="0">
                <a:cs typeface="Calibri"/>
              </a:rPr>
              <a:t> is the wave velocity f is the frequency and L is the length</a:t>
            </a:r>
          </a:p>
          <a:p>
            <a:r>
              <a:rPr lang="en-US" dirty="0">
                <a:ea typeface="+mn-lt"/>
                <a:cs typeface="+mn-lt"/>
              </a:rPr>
              <a:t>λ = 2L/n</a:t>
            </a:r>
            <a:endParaRPr lang="en-US" dirty="0"/>
          </a:p>
          <a:p>
            <a:endParaRPr lang="en-US" dirty="0">
              <a:cs typeface="Calibri"/>
            </a:endParaRPr>
          </a:p>
        </p:txBody>
      </p:sp>
    </p:spTree>
    <p:extLst>
      <p:ext uri="{BB962C8B-B14F-4D97-AF65-F5344CB8AC3E}">
        <p14:creationId xmlns:p14="http://schemas.microsoft.com/office/powerpoint/2010/main" val="18709231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AF3B46E-F36E-4FB4-BFB1-38E200F6AC9B}"/>
              </a:ext>
            </a:extLst>
          </p:cNvPr>
          <p:cNvSpPr>
            <a:spLocks noGrp="1"/>
          </p:cNvSpPr>
          <p:nvPr>
            <p:ph type="title"/>
          </p:nvPr>
        </p:nvSpPr>
        <p:spPr/>
        <p:txBody>
          <a:bodyPr/>
          <a:lstStyle/>
          <a:p>
            <a:r>
              <a:rPr lang="en-US" dirty="0">
                <a:cs typeface="Calibri Light"/>
              </a:rPr>
              <a:t>CLASSWORK STANDING WAVES</a:t>
            </a:r>
            <a:endParaRPr lang="en-US" dirty="0"/>
          </a:p>
        </p:txBody>
      </p:sp>
      <p:sp>
        <p:nvSpPr>
          <p:cNvPr id="3" name="TextBox 2">
            <a:extLst>
              <a:ext uri="{FF2B5EF4-FFF2-40B4-BE49-F238E27FC236}">
                <a16:creationId xmlns:a16="http://schemas.microsoft.com/office/drawing/2014/main" id="{8BBA5E35-B650-456D-B11B-E39F6201657D}"/>
              </a:ext>
            </a:extLst>
          </p:cNvPr>
          <p:cNvSpPr txBox="1"/>
          <p:nvPr/>
        </p:nvSpPr>
        <p:spPr>
          <a:xfrm>
            <a:off x="562709" y="1695939"/>
            <a:ext cx="10939582"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Q1) For a standing wave on a 2 meters long string, the second overtone is f3=1500 HZ.  Find the third overtone f4 and calculate its speed </a:t>
            </a:r>
          </a:p>
          <a:p>
            <a:endParaRPr lang="en-US" dirty="0">
              <a:cs typeface="Calibri"/>
            </a:endParaRPr>
          </a:p>
          <a:p>
            <a:r>
              <a:rPr lang="en-US" dirty="0">
                <a:cs typeface="Calibri"/>
              </a:rPr>
              <a:t>Q2) Wave speed on a 0.25m long string is 460 m/s. Calculate the first three possible frequencies on that string</a:t>
            </a:r>
          </a:p>
          <a:p>
            <a:endParaRPr lang="en-US" dirty="0">
              <a:cs typeface="Calibri"/>
            </a:endParaRPr>
          </a:p>
          <a:p>
            <a:r>
              <a:rPr lang="en-US" dirty="0">
                <a:cs typeface="Calibri"/>
              </a:rPr>
              <a:t>Q3) Draw a standing wave with 4 nodes on a 1.5 meters long string.</a:t>
            </a:r>
          </a:p>
          <a:p>
            <a:endParaRPr lang="en-US" dirty="0">
              <a:cs typeface="Calibri"/>
            </a:endParaRPr>
          </a:p>
          <a:p>
            <a:r>
              <a:rPr lang="en-US" dirty="0">
                <a:cs typeface="Calibri"/>
              </a:rPr>
              <a:t>Q4) Find the wavelength for the fundamental frequency if </a:t>
            </a:r>
            <a:r>
              <a:rPr lang="en-US">
                <a:ea typeface="+mn-lt"/>
                <a:cs typeface="+mn-lt"/>
              </a:rPr>
              <a:t>f5=2125 Hz </a:t>
            </a:r>
            <a:r>
              <a:rPr lang="en-US" dirty="0">
                <a:cs typeface="Calibri"/>
              </a:rPr>
              <a:t>and wave speed is 450 m/s.</a:t>
            </a:r>
          </a:p>
        </p:txBody>
      </p:sp>
    </p:spTree>
    <p:extLst>
      <p:ext uri="{BB962C8B-B14F-4D97-AF65-F5344CB8AC3E}">
        <p14:creationId xmlns:p14="http://schemas.microsoft.com/office/powerpoint/2010/main" val="120498295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a:xfrm>
            <a:off x="838200" y="365125"/>
            <a:ext cx="10515600" cy="1219730"/>
          </a:xfrm>
        </p:spPr>
        <p:txBody>
          <a:bodyPr>
            <a:normAutofit fontScale="90000"/>
          </a:bodyPr>
          <a:lstStyle/>
          <a:p>
            <a:r>
              <a:rPr lang="en-US" dirty="0">
                <a:cs typeface="Calibri Light"/>
              </a:rPr>
              <a:t>ADVANCED CLASSWORK FOR STANDING WAVES</a:t>
            </a:r>
          </a:p>
        </p:txBody>
      </p:sp>
      <p:sp>
        <p:nvSpPr>
          <p:cNvPr id="3" name="TextBox 2">
            <a:extLst>
              <a:ext uri="{FF2B5EF4-FFF2-40B4-BE49-F238E27FC236}">
                <a16:creationId xmlns:a16="http://schemas.microsoft.com/office/drawing/2014/main" id="{912C82F1-056C-4494-B918-C56BA7010E62}"/>
              </a:ext>
            </a:extLst>
          </p:cNvPr>
          <p:cNvSpPr txBox="1"/>
          <p:nvPr/>
        </p:nvSpPr>
        <p:spPr>
          <a:xfrm>
            <a:off x="734483" y="1530350"/>
            <a:ext cx="10926267"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A string instrument has length "L", mass "m" and it is under a force of tension "Ft". String produces sound with frequency "</a:t>
            </a:r>
            <a:r>
              <a:rPr lang="en-US" sz="2400" dirty="0" err="1">
                <a:cs typeface="Calibri"/>
              </a:rPr>
              <a:t>fn</a:t>
            </a:r>
            <a:r>
              <a:rPr lang="en-US" sz="2400" dirty="0">
                <a:cs typeface="Calibri"/>
              </a:rPr>
              <a:t>" by forming standing waves with n number of antinodes. Complete the table below using the known quantities and the formula.</a:t>
            </a:r>
            <a:endParaRPr lang="en-US" dirty="0"/>
          </a:p>
        </p:txBody>
      </p:sp>
      <p:sp>
        <p:nvSpPr>
          <p:cNvPr id="6" name="TextBox 5">
            <a:extLst>
              <a:ext uri="{FF2B5EF4-FFF2-40B4-BE49-F238E27FC236}">
                <a16:creationId xmlns:a16="http://schemas.microsoft.com/office/drawing/2014/main" id="{9F0F9314-8C10-4D90-94F6-F35DBB69ACFC}"/>
              </a:ext>
            </a:extLst>
          </p:cNvPr>
          <p:cNvSpPr txBox="1"/>
          <p:nvPr/>
        </p:nvSpPr>
        <p:spPr>
          <a:xfrm>
            <a:off x="586317" y="5380567"/>
            <a:ext cx="89079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2000" dirty="0">
              <a:cs typeface="Calibri"/>
            </a:endParaRPr>
          </a:p>
        </p:txBody>
      </p:sp>
      <p:graphicFrame>
        <p:nvGraphicFramePr>
          <p:cNvPr id="4" name="Table 6">
            <a:extLst>
              <a:ext uri="{FF2B5EF4-FFF2-40B4-BE49-F238E27FC236}">
                <a16:creationId xmlns:a16="http://schemas.microsoft.com/office/drawing/2014/main" id="{CFBE9E03-5003-4D6E-B13B-BC821C3469F9}"/>
              </a:ext>
            </a:extLst>
          </p:cNvPr>
          <p:cNvGraphicFramePr>
            <a:graphicFrameLocks noGrp="1"/>
          </p:cNvGraphicFramePr>
          <p:nvPr>
            <p:extLst>
              <p:ext uri="{D42A27DB-BD31-4B8C-83A1-F6EECF244321}">
                <p14:modId xmlns:p14="http://schemas.microsoft.com/office/powerpoint/2010/main" val="1275372079"/>
              </p:ext>
            </p:extLst>
          </p:nvPr>
        </p:nvGraphicFramePr>
        <p:xfrm>
          <a:off x="375149" y="3055227"/>
          <a:ext cx="11625954" cy="2347709"/>
        </p:xfrm>
        <a:graphic>
          <a:graphicData uri="http://schemas.openxmlformats.org/drawingml/2006/table">
            <a:tbl>
              <a:tblPr firstRow="1" bandRow="1">
                <a:tableStyleId>{5C22544A-7EE6-4342-B048-85BDC9FD1C3A}</a:tableStyleId>
              </a:tblPr>
              <a:tblGrid>
                <a:gridCol w="1562883">
                  <a:extLst>
                    <a:ext uri="{9D8B030D-6E8A-4147-A177-3AD203B41FA5}">
                      <a16:colId xmlns:a16="http://schemas.microsoft.com/office/drawing/2014/main" val="778199990"/>
                    </a:ext>
                  </a:extLst>
                </a:gridCol>
                <a:gridCol w="1372640">
                  <a:extLst>
                    <a:ext uri="{9D8B030D-6E8A-4147-A177-3AD203B41FA5}">
                      <a16:colId xmlns:a16="http://schemas.microsoft.com/office/drawing/2014/main" val="3911945615"/>
                    </a:ext>
                  </a:extLst>
                </a:gridCol>
                <a:gridCol w="1468243">
                  <a:extLst>
                    <a:ext uri="{9D8B030D-6E8A-4147-A177-3AD203B41FA5}">
                      <a16:colId xmlns:a16="http://schemas.microsoft.com/office/drawing/2014/main" val="4066615180"/>
                    </a:ext>
                  </a:extLst>
                </a:gridCol>
                <a:gridCol w="1224912">
                  <a:extLst>
                    <a:ext uri="{9D8B030D-6E8A-4147-A177-3AD203B41FA5}">
                      <a16:colId xmlns:a16="http://schemas.microsoft.com/office/drawing/2014/main" val="4031023884"/>
                    </a:ext>
                  </a:extLst>
                </a:gridCol>
                <a:gridCol w="1381123">
                  <a:extLst>
                    <a:ext uri="{9D8B030D-6E8A-4147-A177-3AD203B41FA5}">
                      <a16:colId xmlns:a16="http://schemas.microsoft.com/office/drawing/2014/main" val="3250160464"/>
                    </a:ext>
                  </a:extLst>
                </a:gridCol>
                <a:gridCol w="1607342">
                  <a:extLst>
                    <a:ext uri="{9D8B030D-6E8A-4147-A177-3AD203B41FA5}">
                      <a16:colId xmlns:a16="http://schemas.microsoft.com/office/drawing/2014/main" val="3754895358"/>
                    </a:ext>
                  </a:extLst>
                </a:gridCol>
                <a:gridCol w="1654095">
                  <a:extLst>
                    <a:ext uri="{9D8B030D-6E8A-4147-A177-3AD203B41FA5}">
                      <a16:colId xmlns:a16="http://schemas.microsoft.com/office/drawing/2014/main" val="2176206148"/>
                    </a:ext>
                  </a:extLst>
                </a:gridCol>
                <a:gridCol w="1354716">
                  <a:extLst>
                    <a:ext uri="{9D8B030D-6E8A-4147-A177-3AD203B41FA5}">
                      <a16:colId xmlns:a16="http://schemas.microsoft.com/office/drawing/2014/main" val="2932216688"/>
                    </a:ext>
                  </a:extLst>
                </a:gridCol>
              </a:tblGrid>
              <a:tr h="683166">
                <a:tc>
                  <a:txBody>
                    <a:bodyPr/>
                    <a:lstStyle/>
                    <a:p>
                      <a:pPr lvl="0">
                        <a:buNone/>
                      </a:pPr>
                      <a:r>
                        <a:rPr lang="en-US" dirty="0"/>
                        <a:t>f Frequency</a:t>
                      </a:r>
                      <a:endParaRPr lang="en-US"/>
                    </a:p>
                    <a:p>
                      <a:pPr lvl="0">
                        <a:buNone/>
                      </a:pPr>
                      <a:r>
                        <a:rPr lang="en-US" dirty="0"/>
                        <a:t>Hz</a:t>
                      </a:r>
                      <a:endParaRPr lang="en-US"/>
                    </a:p>
                  </a:txBody>
                  <a:tcPr/>
                </a:tc>
                <a:tc>
                  <a:txBody>
                    <a:bodyPr/>
                    <a:lstStyle/>
                    <a:p>
                      <a:pPr lvl="0">
                        <a:buNone/>
                      </a:pPr>
                      <a:r>
                        <a:rPr lang="en-US" dirty="0"/>
                        <a:t>Wavelength</a:t>
                      </a:r>
                    </a:p>
                    <a:p>
                      <a:pPr lvl="0">
                        <a:buNone/>
                      </a:pPr>
                      <a:r>
                        <a:rPr lang="en-US" dirty="0"/>
                        <a:t>(m)</a:t>
                      </a:r>
                    </a:p>
                  </a:txBody>
                  <a:tcPr/>
                </a:tc>
                <a:tc>
                  <a:txBody>
                    <a:bodyPr/>
                    <a:lstStyle/>
                    <a:p>
                      <a:pPr lvl="0">
                        <a:buNone/>
                      </a:pPr>
                      <a:r>
                        <a:rPr lang="en-US" dirty="0"/>
                        <a:t>n</a:t>
                      </a:r>
                      <a:endParaRPr lang="en-US"/>
                    </a:p>
                  </a:txBody>
                  <a:tcPr/>
                </a:tc>
                <a:tc>
                  <a:txBody>
                    <a:bodyPr/>
                    <a:lstStyle/>
                    <a:p>
                      <a:pPr lvl="0">
                        <a:buNone/>
                      </a:pPr>
                      <a:r>
                        <a:rPr lang="en-US" dirty="0"/>
                        <a:t>Force of Tension Ft</a:t>
                      </a:r>
                    </a:p>
                  </a:txBody>
                  <a:tcPr/>
                </a:tc>
                <a:tc>
                  <a:txBody>
                    <a:bodyPr/>
                    <a:lstStyle/>
                    <a:p>
                      <a:r>
                        <a:rPr lang="en-US" dirty="0"/>
                        <a:t>Length (m)</a:t>
                      </a:r>
                    </a:p>
                  </a:txBody>
                  <a:tcPr/>
                </a:tc>
                <a:tc>
                  <a:txBody>
                    <a:bodyPr/>
                    <a:lstStyle/>
                    <a:p>
                      <a:r>
                        <a:rPr lang="en-US" dirty="0"/>
                        <a:t>Mass (kg)</a:t>
                      </a:r>
                    </a:p>
                  </a:txBody>
                  <a:tcPr/>
                </a:tc>
                <a:tc>
                  <a:txBody>
                    <a:bodyPr/>
                    <a:lstStyle/>
                    <a:p>
                      <a:pPr lvl="0">
                        <a:buNone/>
                      </a:pPr>
                      <a:r>
                        <a:rPr lang="en-US" dirty="0"/>
                        <a:t>Mass Density m/L</a:t>
                      </a:r>
                    </a:p>
                  </a:txBody>
                  <a:tcPr/>
                </a:tc>
                <a:tc>
                  <a:txBody>
                    <a:bodyPr/>
                    <a:lstStyle/>
                    <a:p>
                      <a:pPr lvl="0">
                        <a:buNone/>
                      </a:pPr>
                      <a:r>
                        <a:rPr lang="en-US" dirty="0"/>
                        <a:t>Velocity</a:t>
                      </a:r>
                    </a:p>
                  </a:txBody>
                  <a:tcPr/>
                </a:tc>
                <a:extLst>
                  <a:ext uri="{0D108BD9-81ED-4DB2-BD59-A6C34878D82A}">
                    <a16:rowId xmlns:a16="http://schemas.microsoft.com/office/drawing/2014/main" val="241017904"/>
                  </a:ext>
                </a:extLst>
              </a:tr>
              <a:tr h="427463">
                <a:tc>
                  <a:txBody>
                    <a:bodyPr/>
                    <a:lstStyle/>
                    <a:p>
                      <a:pPr lvl="0">
                        <a:buNone/>
                      </a:pPr>
                      <a:r>
                        <a:rPr lang="en-US" dirty="0"/>
                        <a:t>f4=?</a:t>
                      </a:r>
                    </a:p>
                  </a:txBody>
                  <a:tcPr/>
                </a:tc>
                <a:tc>
                  <a:txBody>
                    <a:bodyPr/>
                    <a:lstStyle/>
                    <a:p>
                      <a:pPr lvl="0">
                        <a:buNone/>
                      </a:pPr>
                      <a:endParaRPr lang="en-US" dirty="0"/>
                    </a:p>
                  </a:txBody>
                  <a:tcPr/>
                </a:tc>
                <a:tc>
                  <a:txBody>
                    <a:bodyPr/>
                    <a:lstStyle/>
                    <a:p>
                      <a:pPr lvl="0">
                        <a:buNone/>
                      </a:pPr>
                      <a:r>
                        <a:rPr lang="en-US" dirty="0"/>
                        <a:t>4</a:t>
                      </a:r>
                    </a:p>
                  </a:txBody>
                  <a:tcPr/>
                </a:tc>
                <a:tc>
                  <a:txBody>
                    <a:bodyPr/>
                    <a:lstStyle/>
                    <a:p>
                      <a:endParaRPr lang="en-US"/>
                    </a:p>
                  </a:txBody>
                  <a:tcPr/>
                </a:tc>
                <a:tc>
                  <a:txBody>
                    <a:bodyPr/>
                    <a:lstStyle/>
                    <a:p>
                      <a:r>
                        <a:rPr lang="en-US" dirty="0"/>
                        <a:t>0.50</a:t>
                      </a:r>
                    </a:p>
                  </a:txBody>
                  <a:tcPr/>
                </a:tc>
                <a:tc>
                  <a:txBody>
                    <a:bodyPr/>
                    <a:lstStyle/>
                    <a:p>
                      <a:r>
                        <a:rPr lang="en-US" dirty="0"/>
                        <a:t>0.004</a:t>
                      </a:r>
                    </a:p>
                  </a:txBody>
                  <a:tcPr/>
                </a:tc>
                <a:tc>
                  <a:txBody>
                    <a:bodyPr/>
                    <a:lstStyle/>
                    <a:p>
                      <a:endParaRPr lang="en-US"/>
                    </a:p>
                  </a:txBody>
                  <a:tcPr/>
                </a:tc>
                <a:tc>
                  <a:txBody>
                    <a:bodyPr/>
                    <a:lstStyle/>
                    <a:p>
                      <a:r>
                        <a:rPr lang="en-US" dirty="0"/>
                        <a:t>400 m/s</a:t>
                      </a:r>
                    </a:p>
                  </a:txBody>
                  <a:tcPr/>
                </a:tc>
                <a:extLst>
                  <a:ext uri="{0D108BD9-81ED-4DB2-BD59-A6C34878D82A}">
                    <a16:rowId xmlns:a16="http://schemas.microsoft.com/office/drawing/2014/main" val="2340670776"/>
                  </a:ext>
                </a:extLst>
              </a:tr>
              <a:tr h="406205">
                <a:tc>
                  <a:txBody>
                    <a:bodyPr/>
                    <a:lstStyle/>
                    <a:p>
                      <a:pPr lvl="0">
                        <a:buNone/>
                      </a:pPr>
                      <a:r>
                        <a:rPr lang="en-US" dirty="0"/>
                        <a:t>f5=1000 Hz</a:t>
                      </a:r>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0.80</a:t>
                      </a:r>
                    </a:p>
                  </a:txBody>
                  <a:tcPr/>
                </a:tc>
                <a:tc>
                  <a:txBody>
                    <a:bodyPr/>
                    <a:lstStyle/>
                    <a:p>
                      <a:r>
                        <a:rPr lang="en-US" dirty="0"/>
                        <a:t>0.005</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1120000160"/>
                  </a:ext>
                </a:extLst>
              </a:tr>
              <a:tr h="424670">
                <a:tc>
                  <a:txBody>
                    <a:bodyPr/>
                    <a:lstStyle/>
                    <a:p>
                      <a:pPr lvl="0">
                        <a:buNone/>
                      </a:pPr>
                      <a:endParaRPr lang="en-US"/>
                    </a:p>
                  </a:txBody>
                  <a:tcPr/>
                </a:tc>
                <a:tc>
                  <a:txBody>
                    <a:bodyPr/>
                    <a:lstStyle/>
                    <a:p>
                      <a:r>
                        <a:rPr lang="en-US" dirty="0"/>
                        <a:t>0.25</a:t>
                      </a:r>
                    </a:p>
                  </a:txBody>
                  <a:tcPr/>
                </a:tc>
                <a:tc>
                  <a:txBody>
                    <a:bodyPr/>
                    <a:lstStyle/>
                    <a:p>
                      <a:endParaRPr lang="en-US" dirty="0"/>
                    </a:p>
                  </a:txBody>
                  <a:tcPr/>
                </a:tc>
                <a:tc>
                  <a:txBody>
                    <a:bodyPr/>
                    <a:lstStyle/>
                    <a:p>
                      <a:endParaRPr lang="en-US"/>
                    </a:p>
                  </a:txBody>
                  <a:tcPr/>
                </a:tc>
                <a:tc>
                  <a:txBody>
                    <a:bodyPr/>
                    <a:lstStyle/>
                    <a:p>
                      <a:r>
                        <a:rPr lang="en-US" dirty="0"/>
                        <a:t>0.75</a:t>
                      </a:r>
                    </a:p>
                  </a:txBody>
                  <a:tcPr/>
                </a:tc>
                <a:tc>
                  <a:txBody>
                    <a:bodyPr/>
                    <a:lstStyle/>
                    <a:p>
                      <a:r>
                        <a:rPr lang="en-US" dirty="0"/>
                        <a:t>0.006</a:t>
                      </a:r>
                    </a:p>
                  </a:txBody>
                  <a:tcPr/>
                </a:tc>
                <a:tc>
                  <a:txBody>
                    <a:bodyPr/>
                    <a:lstStyle/>
                    <a:p>
                      <a:endParaRPr lang="en-US" dirty="0"/>
                    </a:p>
                  </a:txBody>
                  <a:tcPr/>
                </a:tc>
                <a:tc>
                  <a:txBody>
                    <a:bodyPr/>
                    <a:lstStyle/>
                    <a:p>
                      <a:r>
                        <a:rPr lang="en-US" dirty="0"/>
                        <a:t>420m/s</a:t>
                      </a:r>
                    </a:p>
                  </a:txBody>
                  <a:tcPr/>
                </a:tc>
                <a:extLst>
                  <a:ext uri="{0D108BD9-81ED-4DB2-BD59-A6C34878D82A}">
                    <a16:rowId xmlns:a16="http://schemas.microsoft.com/office/drawing/2014/main" val="4287786050"/>
                  </a:ext>
                </a:extLst>
              </a:tr>
              <a:tr h="406205">
                <a:tc>
                  <a:txBody>
                    <a:bodyPr/>
                    <a:lstStyle/>
                    <a:p>
                      <a:pPr lvl="0">
                        <a:buNone/>
                      </a:pPr>
                      <a:r>
                        <a:rPr lang="en-US" dirty="0"/>
                        <a:t>f6=?</a:t>
                      </a:r>
                    </a:p>
                  </a:txBody>
                  <a:tcPr/>
                </a:tc>
                <a:tc>
                  <a:txBody>
                    <a:bodyPr/>
                    <a:lstStyle/>
                    <a:p>
                      <a:endParaRPr lang="en-US"/>
                    </a:p>
                  </a:txBody>
                  <a:tcPr/>
                </a:tc>
                <a:tc>
                  <a:txBody>
                    <a:bodyPr/>
                    <a:lstStyle/>
                    <a:p>
                      <a:r>
                        <a:rPr lang="en-US" dirty="0"/>
                        <a:t>6</a:t>
                      </a:r>
                    </a:p>
                  </a:txBody>
                  <a:tcPr/>
                </a:tc>
                <a:tc>
                  <a:txBody>
                    <a:bodyPr/>
                    <a:lstStyle/>
                    <a:p>
                      <a:endParaRPr lang="en-US"/>
                    </a:p>
                  </a:txBody>
                  <a:tcPr/>
                </a:tc>
                <a:tc>
                  <a:txBody>
                    <a:bodyPr/>
                    <a:lstStyle/>
                    <a:p>
                      <a:r>
                        <a:rPr lang="en-US" dirty="0"/>
                        <a:t>0.60</a:t>
                      </a:r>
                    </a:p>
                  </a:txBody>
                  <a:tcPr/>
                </a:tc>
                <a:tc>
                  <a:txBody>
                    <a:bodyPr/>
                    <a:lstStyle/>
                    <a:p>
                      <a:r>
                        <a:rPr lang="en-US" dirty="0"/>
                        <a:t>0.003</a:t>
                      </a:r>
                    </a:p>
                  </a:txBody>
                  <a:tcPr/>
                </a:tc>
                <a:tc>
                  <a:txBody>
                    <a:bodyPr/>
                    <a:lstStyle/>
                    <a:p>
                      <a:endParaRPr lang="en-US"/>
                    </a:p>
                  </a:txBody>
                  <a:tcPr/>
                </a:tc>
                <a:tc>
                  <a:txBody>
                    <a:bodyPr/>
                    <a:lstStyle/>
                    <a:p>
                      <a:endParaRPr lang="en-US" dirty="0"/>
                    </a:p>
                  </a:txBody>
                  <a:tcPr/>
                </a:tc>
                <a:extLst>
                  <a:ext uri="{0D108BD9-81ED-4DB2-BD59-A6C34878D82A}">
                    <a16:rowId xmlns:a16="http://schemas.microsoft.com/office/drawing/2014/main" val="2218663436"/>
                  </a:ext>
                </a:extLst>
              </a:tr>
            </a:tbl>
          </a:graphicData>
        </a:graphic>
      </p:graphicFrame>
      <p:sp>
        <p:nvSpPr>
          <p:cNvPr id="5" name="TextBox 4">
            <a:extLst>
              <a:ext uri="{FF2B5EF4-FFF2-40B4-BE49-F238E27FC236}">
                <a16:creationId xmlns:a16="http://schemas.microsoft.com/office/drawing/2014/main" id="{344C309B-8341-4158-80EA-6E2342A155AF}"/>
              </a:ext>
            </a:extLst>
          </p:cNvPr>
          <p:cNvSpPr txBox="1"/>
          <p:nvPr/>
        </p:nvSpPr>
        <p:spPr>
          <a:xfrm>
            <a:off x="617034" y="5783766"/>
            <a:ext cx="8829907"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v = </a:t>
            </a:r>
            <a:r>
              <a:rPr lang="en-US" dirty="0">
                <a:ea typeface="+mn-lt"/>
                <a:cs typeface="+mn-lt"/>
              </a:rPr>
              <a:t>λ f = </a:t>
            </a:r>
            <a:r>
              <a:rPr lang="en-US" dirty="0"/>
              <a:t>λ /T           </a:t>
            </a:r>
            <a:r>
              <a:rPr lang="en-US" dirty="0">
                <a:ea typeface="+mn-lt"/>
                <a:cs typeface="+mn-lt"/>
              </a:rPr>
              <a:t>v</a:t>
            </a:r>
            <a:r>
              <a:rPr lang="en-US" baseline="30000" dirty="0">
                <a:ea typeface="+mn-lt"/>
                <a:cs typeface="+mn-lt"/>
              </a:rPr>
              <a:t>2</a:t>
            </a:r>
            <a:r>
              <a:rPr lang="en-US" dirty="0">
                <a:ea typeface="+mn-lt"/>
                <a:cs typeface="+mn-lt"/>
              </a:rPr>
              <a:t>= Ft/(mu)   mu=m/L   λ=2L/n         f = n v /2L</a:t>
            </a:r>
            <a:endParaRPr lang="en-US" b="1" dirty="0">
              <a:ea typeface="+mn-lt"/>
              <a:cs typeface="+mn-lt"/>
            </a:endParaRPr>
          </a:p>
          <a:p>
            <a:pPr algn="l"/>
            <a:endParaRPr lang="en-US" dirty="0">
              <a:cs typeface="Calibri"/>
            </a:endParaRPr>
          </a:p>
        </p:txBody>
      </p:sp>
    </p:spTree>
    <p:extLst>
      <p:ext uri="{BB962C8B-B14F-4D97-AF65-F5344CB8AC3E}">
        <p14:creationId xmlns:p14="http://schemas.microsoft.com/office/powerpoint/2010/main" val="151626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B5FFD8-77A7-4E06-88AF-60D939514BA4}"/>
              </a:ext>
            </a:extLst>
          </p:cNvPr>
          <p:cNvSpPr>
            <a:spLocks noGrp="1"/>
          </p:cNvSpPr>
          <p:nvPr>
            <p:ph type="title"/>
          </p:nvPr>
        </p:nvSpPr>
        <p:spPr/>
        <p:txBody>
          <a:bodyPr/>
          <a:lstStyle/>
          <a:p>
            <a:r>
              <a:rPr lang="en-US" dirty="0">
                <a:cs typeface="Calibri Light"/>
              </a:rPr>
              <a:t>REFERENCES</a:t>
            </a:r>
            <a:endParaRPr lang="en-US" dirty="0"/>
          </a:p>
        </p:txBody>
      </p:sp>
      <p:sp>
        <p:nvSpPr>
          <p:cNvPr id="4" name="Content Placeholder 2">
            <a:extLst>
              <a:ext uri="{FF2B5EF4-FFF2-40B4-BE49-F238E27FC236}">
                <a16:creationId xmlns:a16="http://schemas.microsoft.com/office/drawing/2014/main" id="{A8E6678A-F4C1-4CF6-950B-AF40AC862080}"/>
              </a:ext>
            </a:extLst>
          </p:cNvPr>
          <p:cNvSpPr>
            <a:spLocks noGrp="1"/>
          </p:cNvSpPr>
          <p:nvPr/>
        </p:nvSpPr>
        <p:spPr>
          <a:xfrm>
            <a:off x="838200" y="1825625"/>
            <a:ext cx="10515600" cy="4351338"/>
          </a:xfrm>
          <a:prstGeom prst="rect">
            <a:avLst/>
          </a:prstGeom>
        </p:spPr>
        <p:txBody>
          <a:bodyPr vert="horz" lIns="91440" tIns="45720" rIns="91440" bIns="45720" rtlCol="0" anchor="t">
            <a:normAutofit fontScale="5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dirty="0">
                <a:ea typeface="+mn-lt"/>
                <a:cs typeface="+mn-lt"/>
              </a:rPr>
              <a:t>Slide 1: Adobe id= 474180263 Image of sine curve science By </a:t>
            </a:r>
            <a:r>
              <a:rPr lang="en-US" dirty="0" err="1">
                <a:ea typeface="+mn-lt"/>
                <a:cs typeface="+mn-lt"/>
              </a:rPr>
              <a:t>kimkimchin</a:t>
            </a:r>
          </a:p>
          <a:p>
            <a:r>
              <a:rPr lang="en-US" dirty="0">
                <a:ea typeface="+mn-lt"/>
                <a:cs typeface="+mn-lt"/>
              </a:rPr>
              <a:t>Slide 8 Left image: Adobe id= 406122528 Simple harmonic motion. Distance and displacement can be found from the graph of position and time for SHM. Metal spring. Hooke 's law. Mechanic and physics. School illustration ... By </a:t>
            </a:r>
            <a:r>
              <a:rPr lang="en-US" dirty="0" err="1">
                <a:ea typeface="+mn-lt"/>
                <a:cs typeface="+mn-lt"/>
              </a:rPr>
              <a:t>LuckySoul</a:t>
            </a:r>
          </a:p>
          <a:p>
            <a:r>
              <a:rPr lang="en-US" dirty="0">
                <a:ea typeface="+mn-lt"/>
                <a:cs typeface="+mn-lt"/>
              </a:rPr>
              <a:t> Slide 8 Right top image: Adobe id= 392626558 Vector scientific or educational illustration of frequency isolated on a white background. The number of occurrences per time. Low frequency and high frequency. Temporal, spatial, angular ... By </a:t>
            </a:r>
            <a:r>
              <a:rPr lang="en-US" dirty="0" err="1">
                <a:ea typeface="+mn-lt"/>
                <a:cs typeface="+mn-lt"/>
              </a:rPr>
              <a:t>petrroudny</a:t>
            </a:r>
          </a:p>
          <a:p>
            <a:r>
              <a:rPr lang="en-US" dirty="0">
                <a:ea typeface="+mn-lt"/>
                <a:cs typeface="+mn-lt"/>
              </a:rPr>
              <a:t>Slide 8 Right lower image: Adobe id= 471057505 Vector scientific illustration of the amplitude of a wave isolated on a white background. The measure of change in a single period. High energy and high amplitude, low energy and low ... By </a:t>
            </a:r>
            <a:r>
              <a:rPr lang="en-US" dirty="0" err="1">
                <a:ea typeface="+mn-lt"/>
                <a:cs typeface="+mn-lt"/>
              </a:rPr>
              <a:t>petrroudny</a:t>
            </a:r>
          </a:p>
          <a:p>
            <a:r>
              <a:rPr lang="en-US" dirty="0">
                <a:ea typeface="+mn-lt"/>
                <a:cs typeface="+mn-lt"/>
              </a:rPr>
              <a:t>Slide 9: Gen-Ed-Phys-I Workbook by </a:t>
            </a:r>
            <a:r>
              <a:rPr lang="en-US" dirty="0" err="1">
                <a:ea typeface="+mn-lt"/>
                <a:cs typeface="+mn-lt"/>
              </a:rPr>
              <a:t>M.Tabanli</a:t>
            </a:r>
            <a:r>
              <a:rPr lang="en-US" dirty="0">
                <a:ea typeface="+mn-lt"/>
                <a:cs typeface="+mn-lt"/>
              </a:rPr>
              <a:t> and J. Meenu and Open Stax College Physics online textbook</a:t>
            </a:r>
          </a:p>
          <a:p>
            <a:r>
              <a:rPr lang="en-US" dirty="0">
                <a:ea typeface="+mn-lt"/>
                <a:cs typeface="+mn-lt"/>
              </a:rPr>
              <a:t>Slide 11: Screenshot from PhET Interactive Simulations University of Colorado Boulder</a:t>
            </a:r>
          </a:p>
          <a:p>
            <a:r>
              <a:rPr lang="en-US" dirty="0">
                <a:ea typeface="+mn-lt"/>
                <a:cs typeface="+mn-lt"/>
              </a:rPr>
              <a:t>Slide 12: </a:t>
            </a:r>
            <a:r>
              <a:rPr lang="en-US" dirty="0" err="1">
                <a:ea typeface="+mn-lt"/>
                <a:cs typeface="+mn-lt"/>
              </a:rPr>
              <a:t>Adobeid</a:t>
            </a:r>
            <a:r>
              <a:rPr lang="en-US" dirty="0">
                <a:ea typeface="+mn-lt"/>
                <a:cs typeface="+mn-lt"/>
              </a:rPr>
              <a:t>= 417867678 3d illustration of a simple pendulum from an inclined </a:t>
            </a:r>
            <a:r>
              <a:rPr lang="en-US" dirty="0" err="1">
                <a:ea typeface="+mn-lt"/>
                <a:cs typeface="+mn-lt"/>
              </a:rPr>
              <a:t>angleBy</a:t>
            </a:r>
            <a:r>
              <a:rPr lang="en-US" dirty="0">
                <a:ea typeface="+mn-lt"/>
                <a:cs typeface="+mn-lt"/>
              </a:rPr>
              <a:t> Rehan</a:t>
            </a:r>
          </a:p>
          <a:p>
            <a:r>
              <a:rPr lang="en-US" dirty="0">
                <a:ea typeface="+mn-lt"/>
                <a:cs typeface="+mn-lt"/>
              </a:rPr>
              <a:t>Slide 14 Top left: Adobe id= 468809423 Physic illustration show component of wave By </a:t>
            </a:r>
            <a:r>
              <a:rPr lang="en-US" dirty="0" err="1">
                <a:ea typeface="+mn-lt"/>
                <a:cs typeface="+mn-lt"/>
              </a:rPr>
              <a:t>trinset</a:t>
            </a:r>
          </a:p>
          <a:p>
            <a:r>
              <a:rPr lang="en-US" dirty="0">
                <a:ea typeface="+mn-lt"/>
                <a:cs typeface="+mn-lt"/>
              </a:rPr>
              <a:t>Slide 14 Lower left: Adobe id= 229007362 Visible light diagram. Color electromagnetic spectrum, light wave frequency. Educational school physics vector background. Illustration of spectrum diagram rainbow, infrared and ... By </a:t>
            </a:r>
            <a:r>
              <a:rPr lang="en-US" dirty="0" err="1">
                <a:ea typeface="+mn-lt"/>
                <a:cs typeface="+mn-lt"/>
              </a:rPr>
              <a:t>MicroOne</a:t>
            </a:r>
          </a:p>
          <a:p>
            <a:r>
              <a:rPr lang="en-US" dirty="0">
                <a:ea typeface="+mn-lt"/>
                <a:cs typeface="+mn-lt"/>
              </a:rPr>
              <a:t>Slide 14 Right: Adobe id= 51999726 Trigonometry By tony4urban</a:t>
            </a:r>
          </a:p>
          <a:p>
            <a:r>
              <a:rPr lang="en-US" dirty="0">
                <a:ea typeface="+mn-lt"/>
                <a:cs typeface="+mn-lt"/>
              </a:rPr>
              <a:t>Slide 16: Open Stax College Physics online textbook</a:t>
            </a:r>
          </a:p>
        </p:txBody>
      </p:sp>
    </p:spTree>
    <p:extLst>
      <p:ext uri="{BB962C8B-B14F-4D97-AF65-F5344CB8AC3E}">
        <p14:creationId xmlns:p14="http://schemas.microsoft.com/office/powerpoint/2010/main" val="164348833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Learning </a:t>
            </a:r>
            <a:br>
              <a:rPr lang="en-US" sz="3600">
                <a:solidFill>
                  <a:srgbClr val="FFFFFF"/>
                </a:solidFill>
                <a:cs typeface="Calibri Light"/>
              </a:rPr>
            </a:br>
            <a:r>
              <a:rPr lang="en-US" sz="3600">
                <a:solidFill>
                  <a:srgbClr val="FFFFFF"/>
                </a:solidFill>
              </a:rPr>
              <a:t>Outcomes</a:t>
            </a:r>
            <a:endParaRPr lang="en-US"/>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3443830718"/>
              </p:ext>
            </p:extLst>
          </p:nvPr>
        </p:nvGraphicFramePr>
        <p:xfrm>
          <a:off x="4552950" y="552450"/>
          <a:ext cx="7007185" cy="6297474"/>
        </p:xfrm>
        <a:graphic>
          <a:graphicData uri="http://schemas.openxmlformats.org/drawingml/2006/table">
            <a:tbl>
              <a:tblPr firstRow="1" bandRow="1">
                <a:solidFill>
                  <a:srgbClr val="F7F7F7"/>
                </a:solidFill>
                <a:tableStyleId>{69012ECD-51FC-41F1-AA8D-1B2483CD663E}</a:tableStyleId>
              </a:tblPr>
              <a:tblGrid>
                <a:gridCol w="7007185">
                  <a:extLst>
                    <a:ext uri="{9D8B030D-6E8A-4147-A177-3AD203B41FA5}">
                      <a16:colId xmlns:a16="http://schemas.microsoft.com/office/drawing/2014/main" val="603648281"/>
                    </a:ext>
                  </a:extLst>
                </a:gridCol>
              </a:tblGrid>
              <a:tr h="5405354">
                <a:tc>
                  <a:txBody>
                    <a:bodyPr/>
                    <a:lstStyle/>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Relate period, frequency and angular frequency for an oscillatory motion</a:t>
                      </a:r>
                      <a:endParaRPr lang="en-US" dirty="0"/>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Distinguish between the motion parameters </a:t>
                      </a:r>
                      <a:r>
                        <a:rPr lang="en-US" sz="2000" b="0" i="0" u="none" strike="noStrike" cap="none" spc="60" noProof="0" dirty="0" err="1">
                          <a:solidFill>
                            <a:schemeClr val="tx1"/>
                          </a:solidFill>
                        </a:rPr>
                        <a:t>A,f,T,w</a:t>
                      </a:r>
                      <a:r>
                        <a:rPr lang="en-US" sz="2000" b="0" i="0" u="none" strike="noStrike" cap="none" spc="60" noProof="0" dirty="0">
                          <a:solidFill>
                            <a:schemeClr val="tx1"/>
                          </a:solidFill>
                        </a:rPr>
                        <a:t> and the dynamic properties such as mass, moment of inertia, spring coefficient, gravity etc.</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Calculate motion parameters from the dynamic properties</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Describe a simple harmonic oscillator equation</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Write the equation of motion using the motion parameters</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From a given equation of motion, estimate motion parameters and dynamic variables</a:t>
                      </a:r>
                      <a:endParaRPr lang="en-US"/>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Explain the link between simple harmonic motion and waves.</a:t>
                      </a:r>
                      <a:endParaRPr lang="en-US" sz="2000" b="0" i="0" u="none" strike="noStrike" cap="none" spc="60" noProof="0" dirty="0">
                        <a:solidFill>
                          <a:schemeClr val="tx1"/>
                        </a:solidFill>
                      </a:endParaRP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latin typeface="Calibri"/>
                        </a:rPr>
                        <a:t>State characteristics of waves and standing waves</a:t>
                      </a:r>
                    </a:p>
                    <a:p>
                      <a:pPr marL="342900" lvl="0" indent="-342900" algn="l">
                        <a:lnSpc>
                          <a:spcPct val="100000"/>
                        </a:lnSpc>
                        <a:spcBef>
                          <a:spcPts val="0"/>
                        </a:spcBef>
                        <a:spcAft>
                          <a:spcPts val="0"/>
                        </a:spcAft>
                        <a:buFont typeface="Arial"/>
                        <a:buChar char="•"/>
                      </a:pPr>
                      <a:r>
                        <a:rPr lang="en-US" sz="2000" b="0" i="0" u="none" strike="noStrike" cap="none" spc="60" noProof="0" dirty="0">
                          <a:solidFill>
                            <a:schemeClr val="tx1"/>
                          </a:solidFill>
                        </a:rPr>
                        <a:t>Understand the role of wavelength in destructive and constructive interferences</a:t>
                      </a:r>
                    </a:p>
                    <a:p>
                      <a:pPr marL="342900" lvl="0" indent="-342900" algn="l">
                        <a:lnSpc>
                          <a:spcPct val="100000"/>
                        </a:lnSpc>
                        <a:spcBef>
                          <a:spcPts val="0"/>
                        </a:spcBef>
                        <a:spcAft>
                          <a:spcPts val="0"/>
                        </a:spcAft>
                        <a:buFont typeface="Arial"/>
                        <a:buChar char="•"/>
                      </a:pPr>
                      <a:endParaRPr lang="en-US" sz="2000" b="0" i="0" u="none" strike="noStrike" cap="none" spc="60" noProof="0" dirty="0">
                        <a:solidFill>
                          <a:schemeClr val="tx1"/>
                        </a:solidFill>
                      </a:endParaRPr>
                    </a:p>
                    <a:p>
                      <a:pPr marL="0" lvl="0" indent="0" algn="l">
                        <a:lnSpc>
                          <a:spcPct val="100000"/>
                        </a:lnSpc>
                        <a:spcBef>
                          <a:spcPts val="0"/>
                        </a:spcBef>
                        <a:spcAft>
                          <a:spcPts val="0"/>
                        </a:spcAft>
                        <a:buNone/>
                      </a:pPr>
                      <a:endParaRPr lang="en-US" sz="2100" b="0" i="0" u="none" strike="noStrike" cap="none" spc="60" noProof="0" dirty="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391499754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5"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1028700" y="1967266"/>
            <a:ext cx="2628900" cy="2547257"/>
          </a:xfrm>
          <a:prstGeom prst="ellipse">
            <a:avLst/>
          </a:prstGeom>
          <a:noFill/>
        </p:spPr>
        <p:txBody>
          <a:bodyPr vert="horz" lIns="91440" tIns="45720" rIns="91440" bIns="45720" rtlCol="0" anchor="ctr">
            <a:normAutofit/>
          </a:bodyPr>
          <a:lstStyle/>
          <a:p>
            <a:pPr algn="ctr"/>
            <a:r>
              <a:rPr lang="en-US" sz="3300">
                <a:solidFill>
                  <a:srgbClr val="FFFFFF"/>
                </a:solidFill>
              </a:rPr>
              <a:t>Concepts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3318203643"/>
              </p:ext>
            </p:extLst>
          </p:nvPr>
        </p:nvGraphicFramePr>
        <p:xfrm>
          <a:off x="4183811" y="445697"/>
          <a:ext cx="4986738" cy="6177928"/>
        </p:xfrm>
        <a:graphic>
          <a:graphicData uri="http://schemas.openxmlformats.org/drawingml/2006/table">
            <a:tbl>
              <a:tblPr firstRow="1" bandRow="1">
                <a:noFill/>
                <a:tableStyleId>{69012ECD-51FC-41F1-AA8D-1B2483CD663E}</a:tableStyleId>
              </a:tblPr>
              <a:tblGrid>
                <a:gridCol w="4321550">
                  <a:extLst>
                    <a:ext uri="{9D8B030D-6E8A-4147-A177-3AD203B41FA5}">
                      <a16:colId xmlns:a16="http://schemas.microsoft.com/office/drawing/2014/main" val="216919050"/>
                    </a:ext>
                  </a:extLst>
                </a:gridCol>
                <a:gridCol w="665188">
                  <a:extLst>
                    <a:ext uri="{9D8B030D-6E8A-4147-A177-3AD203B41FA5}">
                      <a16:colId xmlns:a16="http://schemas.microsoft.com/office/drawing/2014/main" val="603648281"/>
                    </a:ext>
                  </a:extLst>
                </a:gridCol>
              </a:tblGrid>
              <a:tr h="6177928">
                <a:tc>
                  <a:txBody>
                    <a:bodyPr/>
                    <a:lstStyle/>
                    <a:p>
                      <a:pPr lvl="0" algn="l">
                        <a:lnSpc>
                          <a:spcPct val="100000"/>
                        </a:lnSpc>
                        <a:spcBef>
                          <a:spcPts val="0"/>
                        </a:spcBef>
                        <a:spcAft>
                          <a:spcPts val="0"/>
                        </a:spcAft>
                        <a:buNone/>
                      </a:pPr>
                      <a:r>
                        <a:rPr lang="en-US" sz="2000" b="0" i="0" u="none" strike="noStrike" cap="none" spc="60" noProof="0" dirty="0">
                          <a:solidFill>
                            <a:schemeClr val="tx1"/>
                          </a:solidFill>
                          <a:latin typeface="Calibri"/>
                        </a:rPr>
                        <a:t>F= force</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k= spring constant</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x= displacement from equilibrium position</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f = frequency</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T= period</a:t>
                      </a:r>
                    </a:p>
                    <a:p>
                      <a:pPr lvl="0" algn="l">
                        <a:lnSpc>
                          <a:spcPct val="100000"/>
                        </a:lnSpc>
                        <a:spcBef>
                          <a:spcPts val="0"/>
                        </a:spcBef>
                        <a:spcAft>
                          <a:spcPts val="0"/>
                        </a:spcAft>
                        <a:buNone/>
                      </a:pPr>
                      <a:r>
                        <a:rPr lang="en-US" sz="2000" b="0" i="0" u="none" strike="noStrike" cap="none" spc="60" noProof="0" dirty="0">
                          <a:solidFill>
                            <a:schemeClr val="tx1"/>
                          </a:solidFill>
                          <a:latin typeface="Calibri"/>
                        </a:rPr>
                        <a:t>ω= angular frequency</a:t>
                      </a:r>
                    </a:p>
                    <a:p>
                      <a:pPr lvl="0" algn="l">
                        <a:lnSpc>
                          <a:spcPct val="100000"/>
                        </a:lnSpc>
                        <a:spcBef>
                          <a:spcPts val="0"/>
                        </a:spcBef>
                        <a:spcAft>
                          <a:spcPts val="0"/>
                        </a:spcAft>
                        <a:buNone/>
                      </a:pPr>
                      <a:r>
                        <a:rPr lang="en-US" sz="2000" b="0" i="0" u="none" strike="noStrike" cap="none" spc="60" noProof="0" dirty="0">
                          <a:solidFill>
                            <a:schemeClr val="tx1"/>
                          </a:solidFill>
                        </a:rPr>
                        <a:t>A = Amplitude of displacement</a:t>
                      </a:r>
                      <a:endParaRPr lang="en-US" sz="2000" b="1" i="0" u="none" strike="noStrike" cap="none" spc="60" noProof="0"/>
                    </a:p>
                    <a:p>
                      <a:pPr lvl="0" algn="l">
                        <a:lnSpc>
                          <a:spcPct val="100000"/>
                        </a:lnSpc>
                        <a:spcBef>
                          <a:spcPts val="0"/>
                        </a:spcBef>
                        <a:spcAft>
                          <a:spcPts val="0"/>
                        </a:spcAft>
                        <a:buNone/>
                      </a:pPr>
                      <a:r>
                        <a:rPr lang="en-US" sz="2000" b="0" i="0" u="none" strike="noStrike" cap="none" spc="60" noProof="0" dirty="0">
                          <a:solidFill>
                            <a:schemeClr val="tx1"/>
                          </a:solidFill>
                          <a:latin typeface="Calibri"/>
                        </a:rPr>
                        <a:t>θ= angular displacement</a:t>
                      </a:r>
                      <a:endParaRPr lang="en-US" err="1">
                        <a:solidFill>
                          <a:schemeClr val="tx1"/>
                        </a:solidFill>
                      </a:endParaRPr>
                    </a:p>
                    <a:p>
                      <a:pPr lvl="0" algn="l">
                        <a:lnSpc>
                          <a:spcPct val="100000"/>
                        </a:lnSpc>
                        <a:spcBef>
                          <a:spcPts val="0"/>
                        </a:spcBef>
                        <a:spcAft>
                          <a:spcPts val="0"/>
                        </a:spcAft>
                        <a:buNone/>
                      </a:pPr>
                      <a:r>
                        <a:rPr lang="en-US" sz="2000" b="0" i="0" u="none" strike="noStrike" cap="none" spc="60" noProof="0" dirty="0" err="1">
                          <a:solidFill>
                            <a:schemeClr val="tx1"/>
                          </a:solidFill>
                          <a:latin typeface="Calibri"/>
                        </a:rPr>
                        <a:t>θmax</a:t>
                      </a:r>
                      <a:r>
                        <a:rPr lang="en-US" sz="2000" b="0" i="0" u="none" strike="noStrike" cap="none" spc="60" noProof="0" dirty="0">
                          <a:solidFill>
                            <a:schemeClr val="tx1"/>
                          </a:solidFill>
                          <a:latin typeface="Calibri"/>
                        </a:rPr>
                        <a:t>= Amplitude of a pendulum</a:t>
                      </a:r>
                      <a:endParaRPr lang="en-US" dirty="0"/>
                    </a:p>
                    <a:p>
                      <a:pPr lvl="0" algn="l">
                        <a:lnSpc>
                          <a:spcPct val="100000"/>
                        </a:lnSpc>
                        <a:spcBef>
                          <a:spcPts val="0"/>
                        </a:spcBef>
                        <a:spcAft>
                          <a:spcPts val="0"/>
                        </a:spcAft>
                        <a:buNone/>
                      </a:pPr>
                      <a:r>
                        <a:rPr lang="en-US" sz="2000" b="0" i="0" u="none" strike="noStrike" cap="none" spc="60" noProof="0" dirty="0">
                          <a:solidFill>
                            <a:schemeClr val="tx1"/>
                          </a:solidFill>
                        </a:rPr>
                        <a:t>ф= phase constant</a:t>
                      </a:r>
                    </a:p>
                    <a:p>
                      <a:pPr lvl="0" algn="l">
                        <a:lnSpc>
                          <a:spcPct val="100000"/>
                        </a:lnSpc>
                        <a:spcBef>
                          <a:spcPts val="0"/>
                        </a:spcBef>
                        <a:spcAft>
                          <a:spcPts val="0"/>
                        </a:spcAft>
                        <a:buNone/>
                      </a:pPr>
                      <a:r>
                        <a:rPr lang="en-US" sz="2000" b="0" i="0" u="none" strike="noStrike" cap="none" spc="60" noProof="0" dirty="0">
                          <a:solidFill>
                            <a:schemeClr val="tx1"/>
                          </a:solidFill>
                        </a:rPr>
                        <a:t>m = mass</a:t>
                      </a:r>
                    </a:p>
                    <a:p>
                      <a:pPr lvl="0" algn="l">
                        <a:lnSpc>
                          <a:spcPct val="100000"/>
                        </a:lnSpc>
                        <a:spcBef>
                          <a:spcPts val="0"/>
                        </a:spcBef>
                        <a:spcAft>
                          <a:spcPts val="0"/>
                        </a:spcAft>
                        <a:buNone/>
                      </a:pPr>
                      <a:r>
                        <a:rPr lang="en-US" sz="2000" b="0" i="0" u="none" strike="noStrike" cap="none" spc="60" noProof="0" dirty="0">
                          <a:solidFill>
                            <a:schemeClr val="tx1"/>
                          </a:solidFill>
                        </a:rPr>
                        <a:t>Vmax= maximum velocity</a:t>
                      </a:r>
                    </a:p>
                    <a:p>
                      <a:pPr lvl="0" algn="l">
                        <a:lnSpc>
                          <a:spcPct val="100000"/>
                        </a:lnSpc>
                        <a:spcBef>
                          <a:spcPts val="0"/>
                        </a:spcBef>
                        <a:spcAft>
                          <a:spcPts val="0"/>
                        </a:spcAft>
                        <a:buNone/>
                      </a:pPr>
                      <a:r>
                        <a:rPr lang="en-US" sz="2000" b="0" i="0" u="none" strike="noStrike" cap="none" spc="60" noProof="0" dirty="0" err="1">
                          <a:solidFill>
                            <a:schemeClr val="tx1"/>
                          </a:solidFill>
                        </a:rPr>
                        <a:t>amax</a:t>
                      </a:r>
                      <a:r>
                        <a:rPr lang="en-US" sz="2000" b="0" i="0" u="none" strike="noStrike" cap="none" spc="60" noProof="0" dirty="0">
                          <a:solidFill>
                            <a:schemeClr val="tx1"/>
                          </a:solidFill>
                        </a:rPr>
                        <a:t>= maximum acceleration</a:t>
                      </a:r>
                    </a:p>
                    <a:p>
                      <a:pPr lvl="0" algn="l">
                        <a:lnSpc>
                          <a:spcPct val="100000"/>
                        </a:lnSpc>
                        <a:spcBef>
                          <a:spcPts val="0"/>
                        </a:spcBef>
                        <a:spcAft>
                          <a:spcPts val="0"/>
                        </a:spcAft>
                        <a:buNone/>
                      </a:pPr>
                      <a:r>
                        <a:rPr lang="en-US" sz="2000" b="0" i="0" u="none" strike="noStrike" cap="none" spc="60" noProof="0" dirty="0">
                          <a:solidFill>
                            <a:schemeClr val="tx1"/>
                          </a:solidFill>
                        </a:rPr>
                        <a:t>λ = wavelength</a:t>
                      </a:r>
                      <a:endParaRPr lang="en-US" dirty="0" err="1">
                        <a:solidFill>
                          <a:schemeClr val="tx1"/>
                        </a:solidFill>
                      </a:endParaRPr>
                    </a:p>
                    <a:p>
                      <a:pPr lvl="0" algn="l">
                        <a:lnSpc>
                          <a:spcPct val="100000"/>
                        </a:lnSpc>
                        <a:spcBef>
                          <a:spcPts val="0"/>
                        </a:spcBef>
                        <a:spcAft>
                          <a:spcPts val="0"/>
                        </a:spcAft>
                        <a:buNone/>
                      </a:pPr>
                      <a:endParaRPr lang="en-US" sz="2000" b="0" i="0" u="none" strike="noStrike" cap="none" spc="60" noProof="0" dirty="0">
                        <a:solidFill>
                          <a:schemeClr val="tx1"/>
                        </a:solidFill>
                        <a:latin typeface="Calibri"/>
                      </a:endParaRPr>
                    </a:p>
                    <a:p>
                      <a:pPr marL="0" lvl="0" indent="0" algn="l">
                        <a:lnSpc>
                          <a:spcPct val="100000"/>
                        </a:lnSpc>
                        <a:spcBef>
                          <a:spcPts val="0"/>
                        </a:spcBef>
                        <a:spcAft>
                          <a:spcPts val="0"/>
                        </a:spcAft>
                        <a:buNone/>
                      </a:pPr>
                      <a:endParaRPr lang="en-US" sz="2000" b="0" i="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tc>
                  <a:txBody>
                    <a:bodyPr/>
                    <a:lstStyle/>
                    <a:p>
                      <a:endParaRPr lang="en-US" sz="2000" b="0" u="none" strike="noStrike" cap="none" spc="60" noProof="0" dirty="0">
                        <a:solidFill>
                          <a:schemeClr val="tx1"/>
                        </a:solidFill>
                      </a:endParaRPr>
                    </a:p>
                  </a:txBody>
                  <a:tcPr marL="248841" marR="313097" marT="124421" marB="124421" anchor="ctr">
                    <a:lnL w="9525" cap="flat" cmpd="sng" algn="ctr">
                      <a:solidFill>
                        <a:srgbClr val="D8DEDC"/>
                      </a:solidFill>
                      <a:prstDash val="solid"/>
                    </a:lnL>
                    <a:lnR w="9525" cap="flat" cmpd="sng" algn="ctr">
                      <a:solidFill>
                        <a:srgbClr val="D8DEDC"/>
                      </a:solidFill>
                      <a:prstDash val="solid"/>
                    </a:lnR>
                    <a:lnT w="12700" cmpd="sng">
                      <a:noFill/>
                      <a:prstDash val="solid"/>
                    </a:lnT>
                    <a:lnB w="9525" cap="flat" cmpd="sng" algn="ctr">
                      <a:solidFill>
                        <a:srgbClr val="D8DCDC"/>
                      </a:solidFill>
                      <a:prstDash val="solid"/>
                    </a:lnB>
                    <a:noFill/>
                  </a:tcPr>
                </a:tc>
                <a:extLst>
                  <a:ext uri="{0D108BD9-81ED-4DB2-BD59-A6C34878D82A}">
                    <a16:rowId xmlns:a16="http://schemas.microsoft.com/office/drawing/2014/main" val="1070627752"/>
                  </a:ext>
                </a:extLst>
              </a:tr>
            </a:tbl>
          </a:graphicData>
        </a:graphic>
      </p:graphicFrame>
      <p:sp>
        <p:nvSpPr>
          <p:cNvPr id="8" name="TextBox 7">
            <a:extLst>
              <a:ext uri="{FF2B5EF4-FFF2-40B4-BE49-F238E27FC236}">
                <a16:creationId xmlns:a16="http://schemas.microsoft.com/office/drawing/2014/main" id="{9544E5A7-2E27-445A-B0AF-0580396B1131}"/>
              </a:ext>
            </a:extLst>
          </p:cNvPr>
          <p:cNvSpPr txBox="1"/>
          <p:nvPr/>
        </p:nvSpPr>
        <p:spPr>
          <a:xfrm>
            <a:off x="8760643" y="569343"/>
            <a:ext cx="2743200"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dirty="0">
              <a:cs typeface="Calibri"/>
            </a:endParaRPr>
          </a:p>
        </p:txBody>
      </p:sp>
    </p:spTree>
    <p:extLst>
      <p:ext uri="{BB962C8B-B14F-4D97-AF65-F5344CB8AC3E}">
        <p14:creationId xmlns:p14="http://schemas.microsoft.com/office/powerpoint/2010/main" val="32302217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a:solidFill>
                  <a:srgbClr val="FFFFFF"/>
                </a:solidFill>
              </a:rPr>
              <a:t>Units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2668542882"/>
              </p:ext>
            </p:extLst>
          </p:nvPr>
        </p:nvGraphicFramePr>
        <p:xfrm>
          <a:off x="4275667" y="810683"/>
          <a:ext cx="6665296" cy="5090033"/>
        </p:xfrm>
        <a:graphic>
          <a:graphicData uri="http://schemas.openxmlformats.org/drawingml/2006/table">
            <a:tbl>
              <a:tblPr firstRow="1" bandRow="1">
                <a:solidFill>
                  <a:srgbClr val="F7F7F7"/>
                </a:solidFill>
                <a:tableStyleId>{69012ECD-51FC-41F1-AA8D-1B2483CD663E}</a:tableStyleId>
              </a:tblPr>
              <a:tblGrid>
                <a:gridCol w="4127306">
                  <a:extLst>
                    <a:ext uri="{9D8B030D-6E8A-4147-A177-3AD203B41FA5}">
                      <a16:colId xmlns:a16="http://schemas.microsoft.com/office/drawing/2014/main" val="216919050"/>
                    </a:ext>
                  </a:extLst>
                </a:gridCol>
                <a:gridCol w="2537990">
                  <a:extLst>
                    <a:ext uri="{9D8B030D-6E8A-4147-A177-3AD203B41FA5}">
                      <a16:colId xmlns:a16="http://schemas.microsoft.com/office/drawing/2014/main" val="603648281"/>
                    </a:ext>
                  </a:extLst>
                </a:gridCol>
              </a:tblGrid>
              <a:tr h="5090033">
                <a:tc>
                  <a:txBody>
                    <a:bodyPr/>
                    <a:lstStyle/>
                    <a:p>
                      <a:pPr lvl="0" algn="l">
                        <a:lnSpc>
                          <a:spcPct val="100000"/>
                        </a:lnSpc>
                        <a:spcBef>
                          <a:spcPts val="0"/>
                        </a:spcBef>
                        <a:spcAft>
                          <a:spcPts val="0"/>
                        </a:spcAft>
                        <a:buNone/>
                      </a:pPr>
                      <a:r>
                        <a:rPr lang="en-US" sz="2100" b="0" i="0" u="none" strike="noStrike" cap="none" spc="60" noProof="0" dirty="0">
                          <a:solidFill>
                            <a:schemeClr val="tx1"/>
                          </a:solidFill>
                        </a:rPr>
                        <a:t>SI UNITS</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latin typeface="Calibri"/>
                        </a:rPr>
                        <a:t>Force is in Newtons</a:t>
                      </a:r>
                    </a:p>
                    <a:p>
                      <a:pPr lvl="0" algn="l">
                        <a:lnSpc>
                          <a:spcPct val="100000"/>
                        </a:lnSpc>
                        <a:spcBef>
                          <a:spcPts val="0"/>
                        </a:spcBef>
                        <a:spcAft>
                          <a:spcPts val="0"/>
                        </a:spcAft>
                        <a:buNone/>
                      </a:pPr>
                      <a:r>
                        <a:rPr lang="en-US" sz="2100" b="0" i="0" u="none" strike="noStrike" cap="none" spc="60" noProof="0" dirty="0">
                          <a:solidFill>
                            <a:schemeClr val="tx1"/>
                          </a:solidFill>
                          <a:latin typeface="Calibri"/>
                        </a:rPr>
                        <a:t>Frequency is in Hz</a:t>
                      </a:r>
                      <a:endParaRPr lang="en-US" dirty="0">
                        <a:solidFill>
                          <a:schemeClr val="tx1"/>
                        </a:solidFill>
                        <a:latin typeface="Calibri"/>
                      </a:endParaRPr>
                    </a:p>
                    <a:p>
                      <a:pPr lvl="0" algn="l">
                        <a:lnSpc>
                          <a:spcPct val="100000"/>
                        </a:lnSpc>
                        <a:spcBef>
                          <a:spcPts val="0"/>
                        </a:spcBef>
                        <a:spcAft>
                          <a:spcPts val="0"/>
                        </a:spcAft>
                        <a:buNone/>
                      </a:pPr>
                      <a:r>
                        <a:rPr lang="en-US" sz="2100" b="0" i="0" u="none" strike="noStrike" cap="none" spc="60" noProof="0" dirty="0">
                          <a:solidFill>
                            <a:schemeClr val="tx1"/>
                          </a:solidFill>
                          <a:latin typeface="Calibri"/>
                        </a:rPr>
                        <a:t>angular frequency is in rad/sec </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latin typeface="Calibri"/>
                        </a:rPr>
                        <a:t>Period is in seconds (s) </a:t>
                      </a:r>
                      <a:endParaRPr lang="en-US" dirty="0">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latin typeface="Calibri"/>
                        </a:rPr>
                        <a:t>angular displacement is in radians</a:t>
                      </a:r>
                    </a:p>
                    <a:p>
                      <a:pPr lvl="0" algn="l">
                        <a:lnSpc>
                          <a:spcPct val="100000"/>
                        </a:lnSpc>
                        <a:spcBef>
                          <a:spcPts val="0"/>
                        </a:spcBef>
                        <a:spcAft>
                          <a:spcPts val="0"/>
                        </a:spcAft>
                        <a:buNone/>
                      </a:pPr>
                      <a:r>
                        <a:rPr lang="en-US" sz="2100" b="0" i="0" u="none" strike="noStrike" cap="none" spc="60" noProof="0" dirty="0">
                          <a:solidFill>
                            <a:schemeClr val="tx1"/>
                          </a:solidFill>
                          <a:latin typeface="Calibri"/>
                        </a:rPr>
                        <a:t>phase constant is in radians</a:t>
                      </a:r>
                      <a:endParaRPr lang="en-US" dirty="0" err="1">
                        <a:solidFill>
                          <a:schemeClr val="tx1"/>
                        </a:solidFill>
                      </a:endParaRPr>
                    </a:p>
                    <a:p>
                      <a:pPr lvl="0" algn="l">
                        <a:lnSpc>
                          <a:spcPct val="100000"/>
                        </a:lnSpc>
                        <a:spcBef>
                          <a:spcPts val="0"/>
                        </a:spcBef>
                        <a:spcAft>
                          <a:spcPts val="0"/>
                        </a:spcAft>
                        <a:buNone/>
                      </a:pPr>
                      <a:r>
                        <a:rPr lang="en-US" sz="2100" b="0" i="0" u="none" strike="noStrike" cap="none" spc="60" noProof="0" dirty="0">
                          <a:solidFill>
                            <a:schemeClr val="tx1"/>
                          </a:solidFill>
                        </a:rPr>
                        <a:t>Mass is in Kg</a:t>
                      </a:r>
                    </a:p>
                    <a:p>
                      <a:pPr lvl="0" algn="l">
                        <a:lnSpc>
                          <a:spcPct val="100000"/>
                        </a:lnSpc>
                        <a:spcBef>
                          <a:spcPts val="0"/>
                        </a:spcBef>
                        <a:spcAft>
                          <a:spcPts val="0"/>
                        </a:spcAft>
                        <a:buNone/>
                      </a:pPr>
                      <a:r>
                        <a:rPr lang="en-US" sz="2100" b="0" i="0" u="none" strike="noStrike" cap="none" spc="60" noProof="0" dirty="0">
                          <a:solidFill>
                            <a:schemeClr val="tx1"/>
                          </a:solidFill>
                        </a:rPr>
                        <a:t>wavelength is in meters (m) </a:t>
                      </a:r>
                    </a:p>
                    <a:p>
                      <a:pPr lvl="0" algn="l">
                        <a:lnSpc>
                          <a:spcPct val="100000"/>
                        </a:lnSpc>
                        <a:spcBef>
                          <a:spcPts val="0"/>
                        </a:spcBef>
                        <a:spcAft>
                          <a:spcPts val="0"/>
                        </a:spcAft>
                        <a:buNone/>
                      </a:pPr>
                      <a:r>
                        <a:rPr lang="en-US" sz="2100" b="0" i="0" u="none" strike="noStrike" cap="none" spc="60" noProof="0" dirty="0">
                          <a:solidFill>
                            <a:schemeClr val="tx1"/>
                          </a:solidFill>
                        </a:rPr>
                        <a:t>Amplitude is in meters (m) </a:t>
                      </a:r>
                    </a:p>
                    <a:p>
                      <a:pPr lvl="0" algn="l">
                        <a:lnSpc>
                          <a:spcPct val="100000"/>
                        </a:lnSpc>
                        <a:spcBef>
                          <a:spcPts val="0"/>
                        </a:spcBef>
                        <a:spcAft>
                          <a:spcPts val="0"/>
                        </a:spcAft>
                        <a:buNone/>
                      </a:pPr>
                      <a:r>
                        <a:rPr lang="en-US" sz="2100" b="0" i="0" u="none" strike="noStrike" cap="none" spc="60" noProof="0" dirty="0">
                          <a:solidFill>
                            <a:schemeClr val="tx1"/>
                          </a:solidFill>
                        </a:rPr>
                        <a:t>Velocity is in m/s   </a:t>
                      </a:r>
                    </a:p>
                    <a:p>
                      <a:pPr lvl="0" algn="l">
                        <a:lnSpc>
                          <a:spcPct val="100000"/>
                        </a:lnSpc>
                        <a:spcBef>
                          <a:spcPts val="0"/>
                        </a:spcBef>
                        <a:spcAft>
                          <a:spcPts val="0"/>
                        </a:spcAft>
                        <a:buNone/>
                      </a:pPr>
                      <a:r>
                        <a:rPr lang="en-US" sz="2100" b="0" i="0" u="none" strike="noStrike" cap="none" spc="60" noProof="0" dirty="0">
                          <a:solidFill>
                            <a:schemeClr val="tx1"/>
                          </a:solidFill>
                        </a:rPr>
                        <a:t>Acceleration is in  m/s</a:t>
                      </a:r>
                      <a:r>
                        <a:rPr lang="en-US" sz="2100" b="0" i="0" u="none" strike="noStrike" cap="none" spc="60" baseline="30000" noProof="0" dirty="0">
                          <a:solidFill>
                            <a:schemeClr val="tx1"/>
                          </a:solidFill>
                        </a:rPr>
                        <a:t>2</a:t>
                      </a:r>
                      <a:endParaRPr lang="en-US" sz="2100" b="0" i="0" u="none" strike="noStrike" cap="none" spc="60" noProof="0" dirty="0">
                        <a:solidFill>
                          <a:srgbClr val="000000"/>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6894291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6" name="Down Arrow 7">
            <a:extLst>
              <a:ext uri="{FF2B5EF4-FFF2-40B4-BE49-F238E27FC236}">
                <a16:creationId xmlns:a16="http://schemas.microsoft.com/office/drawing/2014/main" id="{D4771268-CB57-404A-9271-370EB28F609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800100" y="1491343"/>
            <a:ext cx="3333749" cy="3499103"/>
          </a:xfrm>
          <a:prstGeom prst="downArrow">
            <a:avLst>
              <a:gd name="adj1" fmla="val 100000"/>
              <a:gd name="adj2" fmla="val 15788"/>
            </a:avLst>
          </a:prstGeom>
          <a:solidFill>
            <a:srgbClr val="404040"/>
          </a:solidFill>
          <a:ln w="539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210E9C-2538-411F-8605-ED1321F9FA2D}"/>
              </a:ext>
            </a:extLst>
          </p:cNvPr>
          <p:cNvSpPr>
            <a:spLocks noGrp="1"/>
          </p:cNvSpPr>
          <p:nvPr>
            <p:ph type="title"/>
          </p:nvPr>
        </p:nvSpPr>
        <p:spPr>
          <a:xfrm>
            <a:off x="914400" y="1979966"/>
            <a:ext cx="2628900" cy="2547257"/>
          </a:xfrm>
          <a:noFill/>
        </p:spPr>
        <p:txBody>
          <a:bodyPr vert="horz" lIns="91440" tIns="45720" rIns="91440" bIns="45720" rtlCol="0" anchor="ctr">
            <a:normAutofit/>
          </a:bodyPr>
          <a:lstStyle/>
          <a:p>
            <a:pPr algn="ctr"/>
            <a:r>
              <a:rPr lang="en-US" sz="3600" dirty="0">
                <a:solidFill>
                  <a:srgbClr val="FFFFFF"/>
                </a:solidFill>
              </a:rPr>
              <a:t>Formulas</a:t>
            </a:r>
            <a:br>
              <a:rPr lang="en-US" sz="3600" dirty="0">
                <a:solidFill>
                  <a:srgbClr val="FFFFFF"/>
                </a:solidFill>
              </a:rPr>
            </a:br>
            <a:r>
              <a:rPr lang="en-US" sz="3600" dirty="0">
                <a:solidFill>
                  <a:srgbClr val="FFFFFF"/>
                </a:solidFill>
                <a:cs typeface="Calibri Light"/>
              </a:rPr>
              <a:t>and Constants</a:t>
            </a:r>
          </a:p>
        </p:txBody>
      </p:sp>
      <p:graphicFrame>
        <p:nvGraphicFramePr>
          <p:cNvPr id="4" name="Table 3">
            <a:extLst>
              <a:ext uri="{FF2B5EF4-FFF2-40B4-BE49-F238E27FC236}">
                <a16:creationId xmlns:a16="http://schemas.microsoft.com/office/drawing/2014/main" id="{F640CEE1-B1B3-4F63-A4EC-EEA2DCDFEB30}"/>
              </a:ext>
            </a:extLst>
          </p:cNvPr>
          <p:cNvGraphicFramePr>
            <a:graphicFrameLocks noGrp="1"/>
          </p:cNvGraphicFramePr>
          <p:nvPr>
            <p:extLst>
              <p:ext uri="{D42A27DB-BD31-4B8C-83A1-F6EECF244321}">
                <p14:modId xmlns:p14="http://schemas.microsoft.com/office/powerpoint/2010/main" val="616725258"/>
              </p:ext>
            </p:extLst>
          </p:nvPr>
        </p:nvGraphicFramePr>
        <p:xfrm>
          <a:off x="4307416" y="804333"/>
          <a:ext cx="7614960" cy="5289644"/>
        </p:xfrm>
        <a:graphic>
          <a:graphicData uri="http://schemas.openxmlformats.org/drawingml/2006/table">
            <a:tbl>
              <a:tblPr firstRow="1" bandRow="1">
                <a:solidFill>
                  <a:srgbClr val="F7F7F7"/>
                </a:solidFill>
                <a:tableStyleId>{69012ECD-51FC-41F1-AA8D-1B2483CD663E}</a:tableStyleId>
              </a:tblPr>
              <a:tblGrid>
                <a:gridCol w="7090866">
                  <a:extLst>
                    <a:ext uri="{9D8B030D-6E8A-4147-A177-3AD203B41FA5}">
                      <a16:colId xmlns:a16="http://schemas.microsoft.com/office/drawing/2014/main" val="216919050"/>
                    </a:ext>
                  </a:extLst>
                </a:gridCol>
                <a:gridCol w="524094">
                  <a:extLst>
                    <a:ext uri="{9D8B030D-6E8A-4147-A177-3AD203B41FA5}">
                      <a16:colId xmlns:a16="http://schemas.microsoft.com/office/drawing/2014/main" val="603648281"/>
                    </a:ext>
                  </a:extLst>
                </a:gridCol>
              </a:tblGrid>
              <a:tr h="5289644">
                <a:tc>
                  <a:txBody>
                    <a:bodyPr/>
                    <a:lstStyle/>
                    <a:p>
                      <a:pPr lvl="0" algn="l">
                        <a:lnSpc>
                          <a:spcPct val="100000"/>
                        </a:lnSpc>
                        <a:spcBef>
                          <a:spcPts val="0"/>
                        </a:spcBef>
                        <a:spcAft>
                          <a:spcPts val="0"/>
                        </a:spcAft>
                        <a:buNone/>
                      </a:pPr>
                      <a:r>
                        <a:rPr lang="en-US" sz="1800" b="0" i="0" u="none" strike="noStrike" noProof="0" dirty="0">
                          <a:solidFill>
                            <a:schemeClr val="tx1"/>
                          </a:solidFill>
                          <a:latin typeface="Calibri"/>
                        </a:rPr>
                        <a:t>f = 1/T</a:t>
                      </a:r>
                      <a:endParaRPr lang="en-US" sz="1800" b="1" i="0" u="none" strike="noStrike" noProof="0" dirty="0"/>
                    </a:p>
                    <a:p>
                      <a:pPr lvl="0" algn="l">
                        <a:lnSpc>
                          <a:spcPct val="100000"/>
                        </a:lnSpc>
                        <a:spcBef>
                          <a:spcPts val="0"/>
                        </a:spcBef>
                        <a:spcAft>
                          <a:spcPts val="0"/>
                        </a:spcAft>
                        <a:buNone/>
                      </a:pPr>
                      <a:r>
                        <a:rPr lang="en-US" sz="1800" b="0" i="0" u="none" strike="noStrike" noProof="0" dirty="0">
                          <a:solidFill>
                            <a:schemeClr val="tx1"/>
                          </a:solidFill>
                          <a:latin typeface="Calibri"/>
                        </a:rPr>
                        <a:t>f = 1/T</a:t>
                      </a:r>
                      <a:endParaRPr lang="en-US" sz="1800" b="1" i="0" u="none" strike="noStrike" noProof="0"/>
                    </a:p>
                    <a:p>
                      <a:pPr lvl="0" algn="l">
                        <a:lnSpc>
                          <a:spcPct val="100000"/>
                        </a:lnSpc>
                        <a:spcBef>
                          <a:spcPts val="0"/>
                        </a:spcBef>
                        <a:spcAft>
                          <a:spcPts val="0"/>
                        </a:spcAft>
                        <a:buNone/>
                      </a:pPr>
                      <a:r>
                        <a:rPr lang="en-US" sz="1800" b="0" i="0" u="none" strike="noStrike" noProof="0" dirty="0">
                          <a:solidFill>
                            <a:schemeClr val="tx1"/>
                          </a:solidFill>
                          <a:latin typeface="Calibri"/>
                        </a:rPr>
                        <a:t>ω= 2</a:t>
                      </a:r>
                      <a:r>
                        <a:rPr lang="en-US" sz="1800" b="0" i="0" u="none" strike="noStrike" noProof="0" dirty="0">
                          <a:solidFill>
                            <a:schemeClr val="tx1"/>
                          </a:solidFill>
                        </a:rPr>
                        <a:t>πf</a:t>
                      </a:r>
                      <a:r>
                        <a:rPr lang="en-US" sz="1800" b="0" i="0" u="none" strike="noStrike" noProof="0" dirty="0">
                          <a:solidFill>
                            <a:schemeClr val="tx1"/>
                          </a:solidFill>
                          <a:latin typeface="Calibri"/>
                        </a:rPr>
                        <a:t> 2</a:t>
                      </a:r>
                      <a:r>
                        <a:rPr lang="en-US" sz="1800" b="0" i="0" u="none" strike="noStrike" noProof="0" dirty="0">
                          <a:solidFill>
                            <a:schemeClr val="tx1"/>
                          </a:solidFill>
                        </a:rPr>
                        <a:t>πf</a:t>
                      </a:r>
                      <a:endParaRPr lang="en-US" dirty="0"/>
                    </a:p>
                    <a:p>
                      <a:pPr lvl="0" algn="l">
                        <a:lnSpc>
                          <a:spcPct val="100000"/>
                        </a:lnSpc>
                        <a:spcBef>
                          <a:spcPts val="0"/>
                        </a:spcBef>
                        <a:spcAft>
                          <a:spcPts val="0"/>
                        </a:spcAft>
                        <a:buNone/>
                      </a:pPr>
                      <a:r>
                        <a:rPr lang="en-US" sz="1800" b="0" i="0" u="none" strike="noStrike" noProof="0" dirty="0">
                          <a:solidFill>
                            <a:schemeClr val="tx1"/>
                          </a:solidFill>
                        </a:rPr>
                        <a:t>Springs</a:t>
                      </a:r>
                    </a:p>
                    <a:p>
                      <a:pPr lvl="0" algn="l">
                        <a:lnSpc>
                          <a:spcPct val="100000"/>
                        </a:lnSpc>
                        <a:spcBef>
                          <a:spcPts val="0"/>
                        </a:spcBef>
                        <a:spcAft>
                          <a:spcPts val="0"/>
                        </a:spcAft>
                        <a:buNone/>
                      </a:pPr>
                      <a:r>
                        <a:rPr lang="en-US" sz="1800" b="0" i="0" u="none" strike="noStrike" noProof="0" dirty="0">
                          <a:solidFill>
                            <a:schemeClr val="tx1"/>
                          </a:solidFill>
                          <a:latin typeface="Calibri"/>
                        </a:rPr>
                        <a:t>F= -k(x-xo)</a:t>
                      </a:r>
                      <a:endParaRPr lang="en-US" dirty="0"/>
                    </a:p>
                    <a:p>
                      <a:pPr lvl="0" algn="l">
                        <a:lnSpc>
                          <a:spcPct val="100000"/>
                        </a:lnSpc>
                        <a:spcBef>
                          <a:spcPts val="0"/>
                        </a:spcBef>
                        <a:spcAft>
                          <a:spcPts val="0"/>
                        </a:spcAft>
                        <a:buNone/>
                      </a:pPr>
                      <a:r>
                        <a:rPr lang="en-US" sz="1800" b="0" i="0" u="none" strike="noStrike" noProof="0" dirty="0">
                          <a:solidFill>
                            <a:schemeClr val="tx1"/>
                          </a:solidFill>
                        </a:rPr>
                        <a:t>E=½ k A</a:t>
                      </a:r>
                      <a:r>
                        <a:rPr lang="en-US" sz="1800" b="0" i="0" u="none" strike="noStrike" baseline="30000" noProof="0" dirty="0">
                          <a:solidFill>
                            <a:schemeClr val="tx1"/>
                          </a:solidFill>
                        </a:rPr>
                        <a:t>2</a:t>
                      </a:r>
                      <a:endParaRPr lang="en-US" baseline="30000" dirty="0"/>
                    </a:p>
                    <a:p>
                      <a:pPr lvl="0" algn="l">
                        <a:lnSpc>
                          <a:spcPct val="100000"/>
                        </a:lnSpc>
                        <a:spcBef>
                          <a:spcPts val="0"/>
                        </a:spcBef>
                        <a:spcAft>
                          <a:spcPts val="0"/>
                        </a:spcAft>
                        <a:buNone/>
                      </a:pPr>
                      <a:r>
                        <a:rPr lang="en-US" sz="1800" b="0" i="0" u="none" strike="noStrike" noProof="0" dirty="0">
                          <a:solidFill>
                            <a:schemeClr val="tx1"/>
                          </a:solidFill>
                          <a:latin typeface="Calibri"/>
                        </a:rPr>
                        <a:t>E=½ m vmax</a:t>
                      </a:r>
                      <a:r>
                        <a:rPr lang="en-US" sz="1800" b="0" i="0" u="none" strike="noStrike" baseline="30000" noProof="0" dirty="0">
                          <a:solidFill>
                            <a:schemeClr val="tx1"/>
                          </a:solidFill>
                          <a:latin typeface="Calibri"/>
                        </a:rPr>
                        <a:t>2</a:t>
                      </a:r>
                      <a:endParaRPr lang="en-US" sz="1800" b="1" i="0" u="none" strike="noStrike" baseline="30000" noProof="0"/>
                    </a:p>
                    <a:p>
                      <a:pPr lvl="0" algn="l">
                        <a:lnSpc>
                          <a:spcPct val="100000"/>
                        </a:lnSpc>
                        <a:spcBef>
                          <a:spcPts val="0"/>
                        </a:spcBef>
                        <a:spcAft>
                          <a:spcPts val="0"/>
                        </a:spcAft>
                        <a:buNone/>
                      </a:pPr>
                      <a:r>
                        <a:rPr lang="en-US" sz="1800" b="0" i="0" u="none" strike="noStrike" noProof="0" dirty="0">
                          <a:solidFill>
                            <a:schemeClr val="tx1"/>
                          </a:solidFill>
                          <a:latin typeface="Calibri"/>
                        </a:rPr>
                        <a:t>x= A cos (</a:t>
                      </a:r>
                      <a:r>
                        <a:rPr lang="en-US" sz="1800" b="0" i="0" u="none" strike="noStrike" noProof="0" dirty="0" err="1">
                          <a:solidFill>
                            <a:schemeClr val="tx1"/>
                          </a:solidFill>
                          <a:latin typeface="Calibri"/>
                        </a:rPr>
                        <a:t>ωt</a:t>
                      </a:r>
                      <a:r>
                        <a:rPr lang="en-US" sz="1800" b="0" i="0" u="none" strike="noStrike" noProof="0" dirty="0">
                          <a:solidFill>
                            <a:schemeClr val="tx1"/>
                          </a:solidFill>
                          <a:latin typeface="Calibri"/>
                        </a:rPr>
                        <a:t>)  x-oscillation starting at A</a:t>
                      </a:r>
                      <a:endParaRPr lang="en-US" sz="1800" b="1" i="0" u="none" strike="noStrike" noProof="0" dirty="0"/>
                    </a:p>
                    <a:p>
                      <a:pPr lvl="0" algn="l">
                        <a:lnSpc>
                          <a:spcPct val="100000"/>
                        </a:lnSpc>
                        <a:spcBef>
                          <a:spcPts val="0"/>
                        </a:spcBef>
                        <a:spcAft>
                          <a:spcPts val="0"/>
                        </a:spcAft>
                        <a:buNone/>
                      </a:pPr>
                      <a:r>
                        <a:rPr lang="en-US" sz="1800" b="0" i="0" u="none" strike="noStrike" noProof="0" dirty="0">
                          <a:solidFill>
                            <a:schemeClr val="tx1"/>
                          </a:solidFill>
                        </a:rPr>
                        <a:t>x= A cos (</a:t>
                      </a:r>
                      <a:r>
                        <a:rPr lang="en-US" sz="1800" b="0" i="0" u="none" strike="noStrike" noProof="0" dirty="0" err="1">
                          <a:solidFill>
                            <a:schemeClr val="tx1"/>
                          </a:solidFill>
                        </a:rPr>
                        <a:t>ωt+</a:t>
                      </a:r>
                      <a:r>
                        <a:rPr lang="en-US" sz="1800" b="0" i="0" u="none" strike="noStrike" noProof="0" dirty="0" err="1">
                          <a:solidFill>
                            <a:schemeClr val="tx1"/>
                          </a:solidFill>
                          <a:latin typeface="Calibri"/>
                        </a:rPr>
                        <a:t>ф</a:t>
                      </a:r>
                      <a:r>
                        <a:rPr lang="en-US" sz="1800" b="0" i="0" u="none" strike="noStrike" noProof="0" dirty="0">
                          <a:solidFill>
                            <a:schemeClr val="tx1"/>
                          </a:solidFill>
                        </a:rPr>
                        <a:t>) </a:t>
                      </a:r>
                      <a:endParaRPr lang="en-US" sz="1800" b="1" i="0" u="none" strike="noStrike" noProof="0" dirty="0"/>
                    </a:p>
                    <a:p>
                      <a:pPr lvl="0" algn="l">
                        <a:lnSpc>
                          <a:spcPct val="100000"/>
                        </a:lnSpc>
                        <a:spcBef>
                          <a:spcPts val="0"/>
                        </a:spcBef>
                        <a:spcAft>
                          <a:spcPts val="0"/>
                        </a:spcAft>
                        <a:buNone/>
                      </a:pPr>
                      <a:r>
                        <a:rPr lang="en-US" sz="1800" b="0" i="0" u="none" strike="noStrike" noProof="0" dirty="0">
                          <a:solidFill>
                            <a:schemeClr val="tx1"/>
                          </a:solidFill>
                          <a:latin typeface="Calibri"/>
                        </a:rPr>
                        <a:t>ω</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 k/m</a:t>
                      </a:r>
                      <a:endParaRPr lang="en-US"/>
                    </a:p>
                    <a:p>
                      <a:pPr lvl="0" algn="l">
                        <a:lnSpc>
                          <a:spcPct val="100000"/>
                        </a:lnSpc>
                        <a:spcBef>
                          <a:spcPts val="0"/>
                        </a:spcBef>
                        <a:spcAft>
                          <a:spcPts val="0"/>
                        </a:spcAft>
                        <a:buNone/>
                      </a:pPr>
                      <a:r>
                        <a:rPr lang="en-US" sz="1800" b="0" i="0" u="none" strike="noStrike" noProof="0" dirty="0">
                          <a:solidFill>
                            <a:schemeClr val="tx1"/>
                          </a:solidFill>
                          <a:latin typeface="Calibri"/>
                        </a:rPr>
                        <a:t>Pendulum</a:t>
                      </a:r>
                    </a:p>
                    <a:p>
                      <a:pPr lvl="0" algn="l">
                        <a:lnSpc>
                          <a:spcPct val="100000"/>
                        </a:lnSpc>
                        <a:spcBef>
                          <a:spcPts val="0"/>
                        </a:spcBef>
                        <a:spcAft>
                          <a:spcPts val="0"/>
                        </a:spcAft>
                        <a:buNone/>
                      </a:pPr>
                      <a:r>
                        <a:rPr lang="en-US" sz="1800" b="0" i="0" u="none" strike="noStrike" noProof="0" dirty="0">
                          <a:solidFill>
                            <a:schemeClr val="tx1"/>
                          </a:solidFill>
                          <a:latin typeface="Calibri"/>
                        </a:rPr>
                        <a:t>θ= </a:t>
                      </a:r>
                      <a:r>
                        <a:rPr lang="en-US" sz="1800" b="0" i="0" u="none" strike="noStrike" noProof="0" dirty="0" err="1">
                          <a:solidFill>
                            <a:schemeClr val="tx1"/>
                          </a:solidFill>
                          <a:latin typeface="Calibri"/>
                        </a:rPr>
                        <a:t>θmax</a:t>
                      </a:r>
                      <a:r>
                        <a:rPr lang="en-US" sz="1800" b="0" i="0" u="none" strike="noStrike" noProof="0" dirty="0">
                          <a:solidFill>
                            <a:schemeClr val="tx1"/>
                          </a:solidFill>
                          <a:latin typeface="Calibri"/>
                        </a:rPr>
                        <a:t> </a:t>
                      </a:r>
                      <a:r>
                        <a:rPr lang="en-US" sz="1800" b="0" i="0" u="none" strike="noStrike" noProof="0" dirty="0">
                          <a:solidFill>
                            <a:schemeClr val="tx1"/>
                          </a:solidFill>
                        </a:rPr>
                        <a:t>cos (</a:t>
                      </a:r>
                      <a:r>
                        <a:rPr lang="en-US" sz="1800" b="0" i="0" u="none" strike="noStrike" noProof="0" dirty="0" err="1">
                          <a:solidFill>
                            <a:schemeClr val="tx1"/>
                          </a:solidFill>
                        </a:rPr>
                        <a:t>ωt+</a:t>
                      </a:r>
                      <a:r>
                        <a:rPr lang="en-US" sz="1800" b="0" i="0" u="none" strike="noStrike" noProof="0" dirty="0" err="1">
                          <a:solidFill>
                            <a:schemeClr val="tx1"/>
                          </a:solidFill>
                          <a:latin typeface="Calibri"/>
                        </a:rPr>
                        <a:t>ф</a:t>
                      </a:r>
                      <a:r>
                        <a:rPr lang="en-US" sz="1800" b="0" i="0" u="none" strike="noStrike" noProof="0" dirty="0">
                          <a:solidFill>
                            <a:schemeClr val="tx1"/>
                          </a:solidFill>
                        </a:rPr>
                        <a:t>) </a:t>
                      </a:r>
                      <a:endParaRPr lang="en-US" sz="1800" b="1" i="0" u="none" strike="noStrike" noProof="0" dirty="0"/>
                    </a:p>
                    <a:p>
                      <a:pPr lvl="0" algn="l">
                        <a:lnSpc>
                          <a:spcPct val="100000"/>
                        </a:lnSpc>
                        <a:spcBef>
                          <a:spcPts val="0"/>
                        </a:spcBef>
                        <a:spcAft>
                          <a:spcPts val="0"/>
                        </a:spcAft>
                        <a:buNone/>
                      </a:pPr>
                      <a:r>
                        <a:rPr lang="en-US" sz="1800" b="0" i="0" u="none" strike="noStrike" noProof="0" dirty="0">
                          <a:solidFill>
                            <a:schemeClr val="tx1"/>
                          </a:solidFill>
                          <a:latin typeface="Calibri"/>
                        </a:rPr>
                        <a:t>ω</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 =g/L  Simple Pendulum</a:t>
                      </a:r>
                      <a:endParaRPr lang="en-US" dirty="0"/>
                    </a:p>
                    <a:p>
                      <a:pPr lvl="0" algn="l">
                        <a:lnSpc>
                          <a:spcPct val="100000"/>
                        </a:lnSpc>
                        <a:spcBef>
                          <a:spcPts val="0"/>
                        </a:spcBef>
                        <a:spcAft>
                          <a:spcPts val="0"/>
                        </a:spcAft>
                        <a:buNone/>
                      </a:pPr>
                      <a:r>
                        <a:rPr lang="en-US" sz="1800" b="0" i="0" u="none" strike="noStrike" noProof="0" dirty="0">
                          <a:solidFill>
                            <a:schemeClr val="tx1"/>
                          </a:solidFill>
                          <a:latin typeface="Calibri"/>
                        </a:rPr>
                        <a:t>ω</a:t>
                      </a:r>
                      <a:r>
                        <a:rPr lang="en-US" sz="1800" b="0" i="0" u="none" strike="noStrike" baseline="30000" noProof="0" dirty="0">
                          <a:solidFill>
                            <a:schemeClr val="tx1"/>
                          </a:solidFill>
                          <a:latin typeface="Calibri"/>
                        </a:rPr>
                        <a:t>2</a:t>
                      </a:r>
                      <a:r>
                        <a:rPr lang="en-US" sz="1800" b="0" i="0" u="none" strike="noStrike" noProof="0" dirty="0">
                          <a:solidFill>
                            <a:schemeClr val="tx1"/>
                          </a:solidFill>
                          <a:latin typeface="Calibri"/>
                        </a:rPr>
                        <a:t> = </a:t>
                      </a:r>
                      <a:r>
                        <a:rPr lang="en-US" sz="1800" b="0" i="0" u="none" strike="noStrike" noProof="0" dirty="0" err="1">
                          <a:solidFill>
                            <a:schemeClr val="tx1"/>
                          </a:solidFill>
                          <a:latin typeface="Calibri"/>
                        </a:rPr>
                        <a:t>mgR</a:t>
                      </a:r>
                      <a:r>
                        <a:rPr lang="en-US" sz="1800" b="0" i="0" u="none" strike="noStrike" noProof="0" dirty="0">
                          <a:solidFill>
                            <a:schemeClr val="tx1"/>
                          </a:solidFill>
                          <a:latin typeface="Calibri"/>
                        </a:rPr>
                        <a:t>/I  Physical Pendulum</a:t>
                      </a:r>
                      <a:endParaRPr lang="en-US" dirty="0"/>
                    </a:p>
                    <a:p>
                      <a:pPr lvl="0" algn="l">
                        <a:lnSpc>
                          <a:spcPct val="100000"/>
                        </a:lnSpc>
                        <a:spcBef>
                          <a:spcPts val="0"/>
                        </a:spcBef>
                        <a:spcAft>
                          <a:spcPts val="0"/>
                        </a:spcAft>
                        <a:buNone/>
                      </a:pPr>
                      <a:r>
                        <a:rPr lang="en-US" sz="1800" b="0" i="0" u="none" strike="noStrike" noProof="0" dirty="0">
                          <a:solidFill>
                            <a:schemeClr val="tx1"/>
                          </a:solidFill>
                          <a:latin typeface="Calibri"/>
                        </a:rPr>
                        <a:t>Waves</a:t>
                      </a:r>
                    </a:p>
                    <a:p>
                      <a:pPr lvl="0" algn="l">
                        <a:lnSpc>
                          <a:spcPct val="100000"/>
                        </a:lnSpc>
                        <a:spcBef>
                          <a:spcPts val="0"/>
                        </a:spcBef>
                        <a:spcAft>
                          <a:spcPts val="0"/>
                        </a:spcAft>
                        <a:buNone/>
                      </a:pPr>
                      <a:r>
                        <a:rPr lang="en-US" sz="1800" b="0" i="0" u="none" strike="noStrike" noProof="0" dirty="0">
                          <a:solidFill>
                            <a:schemeClr val="tx1"/>
                          </a:solidFill>
                          <a:latin typeface="Calibri"/>
                        </a:rPr>
                        <a:t>v = </a:t>
                      </a:r>
                      <a:r>
                        <a:rPr lang="en-US" sz="1800" b="0" i="0" u="none" strike="noStrike" noProof="0" dirty="0">
                          <a:solidFill>
                            <a:schemeClr val="tx1"/>
                          </a:solidFill>
                        </a:rPr>
                        <a:t>λ f = </a:t>
                      </a:r>
                      <a:r>
                        <a:rPr lang="en-US" sz="1800" b="0" i="0" u="none" strike="noStrike" noProof="0" dirty="0">
                          <a:solidFill>
                            <a:schemeClr val="tx1"/>
                          </a:solidFill>
                          <a:latin typeface="Calibri"/>
                        </a:rPr>
                        <a:t>λ /T</a:t>
                      </a:r>
                    </a:p>
                    <a:p>
                      <a:pPr lvl="0" algn="l">
                        <a:lnSpc>
                          <a:spcPct val="100000"/>
                        </a:lnSpc>
                        <a:spcBef>
                          <a:spcPts val="0"/>
                        </a:spcBef>
                        <a:spcAft>
                          <a:spcPts val="0"/>
                        </a:spcAft>
                        <a:buNone/>
                      </a:pPr>
                      <a:endParaRPr lang="en-US" sz="2100" b="0" i="0" u="none" strike="noStrike" cap="none" spc="60" noProof="0" dirty="0">
                        <a:solidFill>
                          <a:schemeClr val="tx1"/>
                        </a:solidFill>
                        <a:latin typeface="Calibri"/>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tc>
                  <a:txBody>
                    <a:bodyPr/>
                    <a:lstStyle/>
                    <a:p>
                      <a:endParaRPr lang="en-US" sz="2100" b="0" cap="none" spc="60">
                        <a:solidFill>
                          <a:schemeClr val="tx1"/>
                        </a:solidFill>
                      </a:endParaRPr>
                    </a:p>
                  </a:txBody>
                  <a:tcPr marL="245517" marR="245517" marT="245517" marB="245517" anchor="ctr">
                    <a:lnL w="12700" cmpd="sng">
                      <a:noFill/>
                      <a:prstDash val="solid"/>
                    </a:lnL>
                    <a:lnR w="12700" cmpd="sng">
                      <a:noFill/>
                      <a:prstDash val="solid"/>
                    </a:lnR>
                    <a:lnT w="12700" cmpd="sng">
                      <a:noFill/>
                    </a:lnT>
                    <a:lnB w="12700" cap="flat" cmpd="sng" algn="ctr">
                      <a:solidFill>
                        <a:schemeClr val="tx1">
                          <a:lumMod val="50000"/>
                          <a:lumOff val="50000"/>
                        </a:schemeClr>
                      </a:solidFill>
                      <a:prstDash val="solid"/>
                    </a:lnB>
                    <a:noFill/>
                  </a:tcPr>
                </a:tc>
                <a:extLst>
                  <a:ext uri="{0D108BD9-81ED-4DB2-BD59-A6C34878D82A}">
                    <a16:rowId xmlns:a16="http://schemas.microsoft.com/office/drawing/2014/main" val="1070627752"/>
                  </a:ext>
                </a:extLst>
              </a:tr>
            </a:tbl>
          </a:graphicData>
        </a:graphic>
      </p:graphicFrame>
    </p:spTree>
    <p:extLst>
      <p:ext uri="{BB962C8B-B14F-4D97-AF65-F5344CB8AC3E}">
        <p14:creationId xmlns:p14="http://schemas.microsoft.com/office/powerpoint/2010/main" val="5891316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04F79A-79D9-4D5B-A164-D44B5391C1D5}"/>
              </a:ext>
            </a:extLst>
          </p:cNvPr>
          <p:cNvSpPr>
            <a:spLocks noGrp="1"/>
          </p:cNvSpPr>
          <p:nvPr>
            <p:ph type="title"/>
          </p:nvPr>
        </p:nvSpPr>
        <p:spPr>
          <a:xfrm>
            <a:off x="838200" y="365125"/>
            <a:ext cx="10232293" cy="1179025"/>
          </a:xfrm>
        </p:spPr>
        <p:txBody>
          <a:bodyPr/>
          <a:lstStyle/>
          <a:p>
            <a:r>
              <a:rPr lang="en-US" dirty="0">
                <a:cs typeface="Calibri Light"/>
              </a:rPr>
              <a:t>KEY STRATEGIES</a:t>
            </a:r>
            <a:endParaRPr lang="en-US" dirty="0"/>
          </a:p>
        </p:txBody>
      </p:sp>
      <p:sp>
        <p:nvSpPr>
          <p:cNvPr id="3" name="TextBox 2">
            <a:extLst>
              <a:ext uri="{FF2B5EF4-FFF2-40B4-BE49-F238E27FC236}">
                <a16:creationId xmlns:a16="http://schemas.microsoft.com/office/drawing/2014/main" id="{856F5907-61BB-425F-B9FF-7D8220182DF5}"/>
              </a:ext>
            </a:extLst>
          </p:cNvPr>
          <p:cNvSpPr txBox="1"/>
          <p:nvPr/>
        </p:nvSpPr>
        <p:spPr>
          <a:xfrm>
            <a:off x="494323" y="1383323"/>
            <a:ext cx="10920043" cy="230832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f, T and </a:t>
            </a:r>
            <a:r>
              <a:rPr lang="en-US" dirty="0">
                <a:ea typeface="+mn-lt"/>
                <a:cs typeface="+mn-lt"/>
              </a:rPr>
              <a:t>ω are related, knowing one means knowing all </a:t>
            </a:r>
            <a:r>
              <a:rPr lang="en-US" dirty="0"/>
              <a:t>f = 1/T ω= 2</a:t>
            </a:r>
            <a:r>
              <a:rPr lang="en-US" dirty="0">
                <a:ea typeface="+mn-lt"/>
                <a:cs typeface="+mn-lt"/>
              </a:rPr>
              <a:t>πf</a:t>
            </a:r>
          </a:p>
          <a:p>
            <a:r>
              <a:rPr lang="en-US" dirty="0">
                <a:cs typeface="Calibri" panose="020F0502020204030204"/>
              </a:rPr>
              <a:t>Above equations applies to all Simple Harmonic Motion (SHM)</a:t>
            </a:r>
          </a:p>
          <a:p>
            <a:endParaRPr lang="en-US" dirty="0">
              <a:cs typeface="Calibri" panose="020F0502020204030204"/>
            </a:endParaRPr>
          </a:p>
          <a:p>
            <a:r>
              <a:rPr lang="en-US" dirty="0">
                <a:cs typeface="Calibri" panose="020F0502020204030204"/>
              </a:rPr>
              <a:t>The equation that connects dynamic variables to kinematics are different for each system</a:t>
            </a:r>
          </a:p>
          <a:p>
            <a:r>
              <a:rPr lang="en-US" dirty="0">
                <a:cs typeface="Calibri" panose="020F0502020204030204"/>
              </a:rPr>
              <a:t>ω</a:t>
            </a:r>
            <a:r>
              <a:rPr lang="en-US" baseline="30000" dirty="0">
                <a:cs typeface="Calibri" panose="020F0502020204030204"/>
              </a:rPr>
              <a:t>2</a:t>
            </a:r>
            <a:r>
              <a:rPr lang="en-US" dirty="0">
                <a:cs typeface="Calibri" panose="020F0502020204030204"/>
              </a:rPr>
              <a:t>= k/m for spring  ω</a:t>
            </a:r>
            <a:r>
              <a:rPr lang="en-US" baseline="30000" dirty="0">
                <a:cs typeface="Calibri" panose="020F0502020204030204"/>
              </a:rPr>
              <a:t>2</a:t>
            </a:r>
            <a:r>
              <a:rPr lang="en-US" dirty="0">
                <a:cs typeface="Calibri" panose="020F0502020204030204"/>
              </a:rPr>
              <a:t>= k/m</a:t>
            </a:r>
            <a:r>
              <a:rPr lang="en-US" baseline="30000" dirty="0">
                <a:cs typeface="Calibri" panose="020F0502020204030204"/>
              </a:rPr>
              <a:t>2</a:t>
            </a:r>
            <a:r>
              <a:rPr lang="en-US" dirty="0">
                <a:cs typeface="Calibri" panose="020F0502020204030204"/>
              </a:rPr>
              <a:t>= g/L for the simple pendulum </a:t>
            </a:r>
          </a:p>
          <a:p>
            <a:endParaRPr lang="en-US" dirty="0">
              <a:cs typeface="Calibri" panose="020F0502020204030204"/>
            </a:endParaRPr>
          </a:p>
          <a:p>
            <a:r>
              <a:rPr lang="en-US" dirty="0">
                <a:cs typeface="Calibri" panose="020F0502020204030204"/>
              </a:rPr>
              <a:t>If the equation of motion is given, A, ω, ф can be found by matching the variables. Other unknowns can be calculated</a:t>
            </a:r>
          </a:p>
        </p:txBody>
      </p:sp>
      <p:sp>
        <p:nvSpPr>
          <p:cNvPr id="4" name="TextBox 3">
            <a:extLst>
              <a:ext uri="{FF2B5EF4-FFF2-40B4-BE49-F238E27FC236}">
                <a16:creationId xmlns:a16="http://schemas.microsoft.com/office/drawing/2014/main" id="{6850E005-C9AF-4AD0-9234-01C8E4BFC713}"/>
              </a:ext>
            </a:extLst>
          </p:cNvPr>
          <p:cNvSpPr txBox="1"/>
          <p:nvPr/>
        </p:nvSpPr>
        <p:spPr>
          <a:xfrm>
            <a:off x="3464169" y="3640015"/>
            <a:ext cx="2743199" cy="147732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x = 3.2  cos (5 t + 0.2)</a:t>
            </a:r>
          </a:p>
          <a:p>
            <a:endParaRPr lang="en-US" dirty="0">
              <a:cs typeface="Calibri"/>
            </a:endParaRPr>
          </a:p>
          <a:p>
            <a:endParaRPr lang="en-US" dirty="0">
              <a:cs typeface="Calibri"/>
            </a:endParaRPr>
          </a:p>
          <a:p>
            <a:endParaRPr lang="en-US" dirty="0">
              <a:cs typeface="Calibri"/>
            </a:endParaRPr>
          </a:p>
          <a:p>
            <a:r>
              <a:rPr lang="en-US" dirty="0">
                <a:cs typeface="Calibri"/>
              </a:rPr>
              <a:t>x= A  cos (</a:t>
            </a:r>
            <a:r>
              <a:rPr lang="en-US" dirty="0">
                <a:ea typeface="+mn-lt"/>
                <a:cs typeface="+mn-lt"/>
              </a:rPr>
              <a:t>ω t + ф )</a:t>
            </a:r>
            <a:endParaRPr lang="en-US"/>
          </a:p>
        </p:txBody>
      </p:sp>
      <p:cxnSp>
        <p:nvCxnSpPr>
          <p:cNvPr id="5" name="Straight Arrow Connector 4">
            <a:extLst>
              <a:ext uri="{FF2B5EF4-FFF2-40B4-BE49-F238E27FC236}">
                <a16:creationId xmlns:a16="http://schemas.microsoft.com/office/drawing/2014/main" id="{9B57F1A9-69BA-4A56-BAC7-842E55F98017}"/>
              </a:ext>
            </a:extLst>
          </p:cNvPr>
          <p:cNvCxnSpPr/>
          <p:nvPr/>
        </p:nvCxnSpPr>
        <p:spPr>
          <a:xfrm flipH="1">
            <a:off x="3970461" y="4013445"/>
            <a:ext cx="13676" cy="63109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6" name="Straight Arrow Connector 5">
            <a:extLst>
              <a:ext uri="{FF2B5EF4-FFF2-40B4-BE49-F238E27FC236}">
                <a16:creationId xmlns:a16="http://schemas.microsoft.com/office/drawing/2014/main" id="{2B76CA5C-FDEC-4AFC-A874-0F3967102B78}"/>
              </a:ext>
            </a:extLst>
          </p:cNvPr>
          <p:cNvCxnSpPr>
            <a:cxnSpLocks/>
          </p:cNvCxnSpPr>
          <p:nvPr/>
        </p:nvCxnSpPr>
        <p:spPr>
          <a:xfrm flipH="1">
            <a:off x="4615230" y="3993907"/>
            <a:ext cx="101598" cy="758092"/>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cxnSp>
        <p:nvCxnSpPr>
          <p:cNvPr id="7" name="Straight Arrow Connector 6">
            <a:extLst>
              <a:ext uri="{FF2B5EF4-FFF2-40B4-BE49-F238E27FC236}">
                <a16:creationId xmlns:a16="http://schemas.microsoft.com/office/drawing/2014/main" id="{57663458-EA6D-486D-A4E7-B4CB2DD5C422}"/>
              </a:ext>
            </a:extLst>
          </p:cNvPr>
          <p:cNvCxnSpPr>
            <a:cxnSpLocks/>
          </p:cNvCxnSpPr>
          <p:nvPr/>
        </p:nvCxnSpPr>
        <p:spPr>
          <a:xfrm flipH="1">
            <a:off x="5113460" y="3993905"/>
            <a:ext cx="72291" cy="758093"/>
          </a:xfrm>
          <a:prstGeom prst="straightConnector1">
            <a:avLst/>
          </a:prstGeom>
          <a:ln>
            <a:headEnd type="triangle"/>
            <a:tailEnd type="triangle"/>
          </a:ln>
        </p:spPr>
        <p:style>
          <a:lnRef idx="1">
            <a:schemeClr val="dk1"/>
          </a:lnRef>
          <a:fillRef idx="0">
            <a:schemeClr val="dk1"/>
          </a:fillRef>
          <a:effectRef idx="0">
            <a:schemeClr val="dk1"/>
          </a:effectRef>
          <a:fontRef idx="minor">
            <a:schemeClr val="tx1"/>
          </a:fontRef>
        </p:style>
      </p:cxnSp>
      <p:sp>
        <p:nvSpPr>
          <p:cNvPr id="8" name="TextBox 7">
            <a:extLst>
              <a:ext uri="{FF2B5EF4-FFF2-40B4-BE49-F238E27FC236}">
                <a16:creationId xmlns:a16="http://schemas.microsoft.com/office/drawing/2014/main" id="{865BD67F-C9E8-4123-9C0F-A9992600A6E0}"/>
              </a:ext>
            </a:extLst>
          </p:cNvPr>
          <p:cNvSpPr txBox="1"/>
          <p:nvPr/>
        </p:nvSpPr>
        <p:spPr>
          <a:xfrm>
            <a:off x="643304" y="5527919"/>
            <a:ext cx="10548814"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If </a:t>
            </a:r>
            <a:r>
              <a:rPr lang="en-US" dirty="0">
                <a:ea typeface="+mn-lt"/>
                <a:cs typeface="+mn-lt"/>
              </a:rPr>
              <a:t>A, ω, ф are given or can be calculated, equation of motion can be found by substituting</a:t>
            </a:r>
          </a:p>
          <a:p>
            <a:r>
              <a:rPr lang="en-US" dirty="0">
                <a:ea typeface="+mn-lt"/>
                <a:cs typeface="+mn-lt"/>
              </a:rPr>
              <a:t>Ф = 0 If the motion starts from </a:t>
            </a:r>
            <a:r>
              <a:rPr lang="en-US" dirty="0" err="1">
                <a:ea typeface="+mn-lt"/>
                <a:cs typeface="+mn-lt"/>
              </a:rPr>
              <a:t>xmax</a:t>
            </a:r>
            <a:r>
              <a:rPr lang="en-US" dirty="0">
                <a:ea typeface="+mn-lt"/>
                <a:cs typeface="+mn-lt"/>
              </a:rPr>
              <a:t>=A</a:t>
            </a:r>
            <a:endParaRPr lang="en-US" dirty="0"/>
          </a:p>
        </p:txBody>
      </p:sp>
    </p:spTree>
    <p:extLst>
      <p:ext uri="{BB962C8B-B14F-4D97-AF65-F5344CB8AC3E}">
        <p14:creationId xmlns:p14="http://schemas.microsoft.com/office/powerpoint/2010/main" val="35798215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41911C-5B87-4491-AB19-F978684AD207}"/>
              </a:ext>
            </a:extLst>
          </p:cNvPr>
          <p:cNvSpPr>
            <a:spLocks noGrp="1"/>
          </p:cNvSpPr>
          <p:nvPr>
            <p:ph type="title"/>
          </p:nvPr>
        </p:nvSpPr>
        <p:spPr>
          <a:xfrm>
            <a:off x="838200" y="365125"/>
            <a:ext cx="10515600" cy="1219730"/>
          </a:xfrm>
        </p:spPr>
        <p:txBody>
          <a:bodyPr/>
          <a:lstStyle/>
          <a:p>
            <a:r>
              <a:rPr lang="en-US" dirty="0">
                <a:cs typeface="Calibri Light"/>
              </a:rPr>
              <a:t>CLASSWORK FOR SHM OF A SPRING</a:t>
            </a:r>
          </a:p>
        </p:txBody>
      </p:sp>
      <p:sp>
        <p:nvSpPr>
          <p:cNvPr id="3" name="TextBox 2">
            <a:extLst>
              <a:ext uri="{FF2B5EF4-FFF2-40B4-BE49-F238E27FC236}">
                <a16:creationId xmlns:a16="http://schemas.microsoft.com/office/drawing/2014/main" id="{912C82F1-056C-4494-B918-C56BA7010E62}"/>
              </a:ext>
            </a:extLst>
          </p:cNvPr>
          <p:cNvSpPr txBox="1"/>
          <p:nvPr/>
        </p:nvSpPr>
        <p:spPr>
          <a:xfrm>
            <a:off x="734483" y="1530350"/>
            <a:ext cx="10433755"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dirty="0">
                <a:cs typeface="Calibri"/>
              </a:rPr>
              <a:t>Mass "m" is oscillating on a spring with spring coefficient "k" along the x-axis with amplitude A. Complete the table below using the known values and equations</a:t>
            </a:r>
          </a:p>
        </p:txBody>
      </p:sp>
      <p:sp>
        <p:nvSpPr>
          <p:cNvPr id="6" name="TextBox 5">
            <a:extLst>
              <a:ext uri="{FF2B5EF4-FFF2-40B4-BE49-F238E27FC236}">
                <a16:creationId xmlns:a16="http://schemas.microsoft.com/office/drawing/2014/main" id="{9F0F9314-8C10-4D90-94F6-F35DBB69ACFC}"/>
              </a:ext>
            </a:extLst>
          </p:cNvPr>
          <p:cNvSpPr txBox="1"/>
          <p:nvPr/>
        </p:nvSpPr>
        <p:spPr>
          <a:xfrm>
            <a:off x="586317" y="5380567"/>
            <a:ext cx="8907991" cy="4001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000" dirty="0"/>
              <a:t>x=</a:t>
            </a:r>
            <a:r>
              <a:rPr lang="en-US" sz="2000" dirty="0" err="1"/>
              <a:t>Acos</a:t>
            </a:r>
            <a:r>
              <a:rPr lang="en-US" sz="2000" dirty="0"/>
              <a:t>(w t)  f=1/T   w=2pi f   w=sqrt(k/m) Energy=½ k A^2</a:t>
            </a:r>
          </a:p>
        </p:txBody>
      </p:sp>
      <p:graphicFrame>
        <p:nvGraphicFramePr>
          <p:cNvPr id="4" name="Table 6">
            <a:extLst>
              <a:ext uri="{FF2B5EF4-FFF2-40B4-BE49-F238E27FC236}">
                <a16:creationId xmlns:a16="http://schemas.microsoft.com/office/drawing/2014/main" id="{CFBE9E03-5003-4D6E-B13B-BC821C3469F9}"/>
              </a:ext>
            </a:extLst>
          </p:cNvPr>
          <p:cNvGraphicFramePr>
            <a:graphicFrameLocks noGrp="1"/>
          </p:cNvGraphicFramePr>
          <p:nvPr>
            <p:extLst>
              <p:ext uri="{D42A27DB-BD31-4B8C-83A1-F6EECF244321}">
                <p14:modId xmlns:p14="http://schemas.microsoft.com/office/powerpoint/2010/main" val="3536292191"/>
              </p:ext>
            </p:extLst>
          </p:nvPr>
        </p:nvGraphicFramePr>
        <p:xfrm>
          <a:off x="282222" y="2497666"/>
          <a:ext cx="11625962" cy="2576150"/>
        </p:xfrm>
        <a:graphic>
          <a:graphicData uri="http://schemas.openxmlformats.org/drawingml/2006/table">
            <a:tbl>
              <a:tblPr firstRow="1" bandRow="1">
                <a:tableStyleId>{5C22544A-7EE6-4342-B048-85BDC9FD1C3A}</a:tableStyleId>
              </a:tblPr>
              <a:tblGrid>
                <a:gridCol w="1562883">
                  <a:extLst>
                    <a:ext uri="{9D8B030D-6E8A-4147-A177-3AD203B41FA5}">
                      <a16:colId xmlns:a16="http://schemas.microsoft.com/office/drawing/2014/main" val="778199990"/>
                    </a:ext>
                  </a:extLst>
                </a:gridCol>
                <a:gridCol w="1372640">
                  <a:extLst>
                    <a:ext uri="{9D8B030D-6E8A-4147-A177-3AD203B41FA5}">
                      <a16:colId xmlns:a16="http://schemas.microsoft.com/office/drawing/2014/main" val="3911945615"/>
                    </a:ext>
                  </a:extLst>
                </a:gridCol>
                <a:gridCol w="1309687">
                  <a:extLst>
                    <a:ext uri="{9D8B030D-6E8A-4147-A177-3AD203B41FA5}">
                      <a16:colId xmlns:a16="http://schemas.microsoft.com/office/drawing/2014/main" val="4066615180"/>
                    </a:ext>
                  </a:extLst>
                </a:gridCol>
                <a:gridCol w="1383469">
                  <a:extLst>
                    <a:ext uri="{9D8B030D-6E8A-4147-A177-3AD203B41FA5}">
                      <a16:colId xmlns:a16="http://schemas.microsoft.com/office/drawing/2014/main" val="4031023884"/>
                    </a:ext>
                  </a:extLst>
                </a:gridCol>
                <a:gridCol w="1381123">
                  <a:extLst>
                    <a:ext uri="{9D8B030D-6E8A-4147-A177-3AD203B41FA5}">
                      <a16:colId xmlns:a16="http://schemas.microsoft.com/office/drawing/2014/main" val="3250160464"/>
                    </a:ext>
                  </a:extLst>
                </a:gridCol>
                <a:gridCol w="1607343">
                  <a:extLst>
                    <a:ext uri="{9D8B030D-6E8A-4147-A177-3AD203B41FA5}">
                      <a16:colId xmlns:a16="http://schemas.microsoft.com/office/drawing/2014/main" val="3754895358"/>
                    </a:ext>
                  </a:extLst>
                </a:gridCol>
                <a:gridCol w="1015553">
                  <a:extLst>
                    <a:ext uri="{9D8B030D-6E8A-4147-A177-3AD203B41FA5}">
                      <a16:colId xmlns:a16="http://schemas.microsoft.com/office/drawing/2014/main" val="2176206148"/>
                    </a:ext>
                  </a:extLst>
                </a:gridCol>
                <a:gridCol w="1993264">
                  <a:extLst>
                    <a:ext uri="{9D8B030D-6E8A-4147-A177-3AD203B41FA5}">
                      <a16:colId xmlns:a16="http://schemas.microsoft.com/office/drawing/2014/main" val="2932216688"/>
                    </a:ext>
                  </a:extLst>
                </a:gridCol>
              </a:tblGrid>
              <a:tr h="683166">
                <a:tc>
                  <a:txBody>
                    <a:bodyPr/>
                    <a:lstStyle/>
                    <a:p>
                      <a:r>
                        <a:rPr lang="en-US" dirty="0"/>
                        <a:t>A Amplitude</a:t>
                      </a:r>
                    </a:p>
                    <a:p>
                      <a:pPr lvl="0">
                        <a:buNone/>
                      </a:pPr>
                      <a:r>
                        <a:rPr lang="en-US" dirty="0"/>
                        <a:t>meters</a:t>
                      </a:r>
                    </a:p>
                  </a:txBody>
                  <a:tcPr/>
                </a:tc>
                <a:tc>
                  <a:txBody>
                    <a:bodyPr/>
                    <a:lstStyle/>
                    <a:p>
                      <a:r>
                        <a:rPr lang="en-US" dirty="0"/>
                        <a:t>f Frequency</a:t>
                      </a:r>
                    </a:p>
                    <a:p>
                      <a:pPr lvl="0">
                        <a:buNone/>
                      </a:pPr>
                      <a:r>
                        <a:rPr lang="en-US" dirty="0"/>
                        <a:t>Hz</a:t>
                      </a:r>
                    </a:p>
                  </a:txBody>
                  <a:tcPr/>
                </a:tc>
                <a:tc>
                  <a:txBody>
                    <a:bodyPr/>
                    <a:lstStyle/>
                    <a:p>
                      <a:r>
                        <a:rPr lang="en-US" dirty="0"/>
                        <a:t>T Period</a:t>
                      </a:r>
                    </a:p>
                    <a:p>
                      <a:pPr lvl="0">
                        <a:buNone/>
                      </a:pPr>
                      <a:r>
                        <a:rPr lang="en-US" dirty="0"/>
                        <a:t>s</a:t>
                      </a:r>
                    </a:p>
                  </a:txBody>
                  <a:tcPr/>
                </a:tc>
                <a:tc>
                  <a:txBody>
                    <a:bodyPr/>
                    <a:lstStyle/>
                    <a:p>
                      <a:r>
                        <a:rPr lang="en-US" dirty="0"/>
                        <a:t>w Angular</a:t>
                      </a:r>
                    </a:p>
                    <a:p>
                      <a:pPr lvl="0">
                        <a:buNone/>
                      </a:pPr>
                      <a:r>
                        <a:rPr lang="en-US" dirty="0"/>
                        <a:t>Frequency</a:t>
                      </a:r>
                    </a:p>
                    <a:p>
                      <a:pPr lvl="0">
                        <a:buNone/>
                      </a:pPr>
                      <a:r>
                        <a:rPr lang="en-US" dirty="0" err="1"/>
                        <a:t>radHZ</a:t>
                      </a:r>
                      <a:endParaRPr lang="en-US" dirty="0"/>
                    </a:p>
                  </a:txBody>
                  <a:tcPr/>
                </a:tc>
                <a:tc>
                  <a:txBody>
                    <a:bodyPr/>
                    <a:lstStyle/>
                    <a:p>
                      <a:r>
                        <a:rPr lang="en-US" dirty="0"/>
                        <a:t>k Spring Coefficient N/m</a:t>
                      </a:r>
                    </a:p>
                  </a:txBody>
                  <a:tcPr/>
                </a:tc>
                <a:tc>
                  <a:txBody>
                    <a:bodyPr/>
                    <a:lstStyle/>
                    <a:p>
                      <a:r>
                        <a:rPr lang="en-US" dirty="0"/>
                        <a:t>m Mass</a:t>
                      </a:r>
                    </a:p>
                    <a:p>
                      <a:pPr lvl="0">
                        <a:buNone/>
                      </a:pPr>
                      <a:r>
                        <a:rPr lang="en-US" dirty="0"/>
                        <a:t>kg</a:t>
                      </a:r>
                    </a:p>
                  </a:txBody>
                  <a:tcPr/>
                </a:tc>
                <a:tc>
                  <a:txBody>
                    <a:bodyPr/>
                    <a:lstStyle/>
                    <a:p>
                      <a:r>
                        <a:rPr lang="en-US" dirty="0"/>
                        <a:t>Energy</a:t>
                      </a:r>
                      <a:endParaRPr lang="en-US" dirty="0" err="1"/>
                    </a:p>
                    <a:p>
                      <a:pPr lvl="0">
                        <a:buNone/>
                      </a:pPr>
                      <a:r>
                        <a:rPr lang="en-US" dirty="0"/>
                        <a:t>Joules</a:t>
                      </a:r>
                    </a:p>
                  </a:txBody>
                  <a:tcPr/>
                </a:tc>
                <a:tc>
                  <a:txBody>
                    <a:bodyPr/>
                    <a:lstStyle/>
                    <a:p>
                      <a:r>
                        <a:rPr lang="en-US" dirty="0"/>
                        <a:t>Equation</a:t>
                      </a:r>
                    </a:p>
                    <a:p>
                      <a:pPr lvl="0">
                        <a:buNone/>
                      </a:pPr>
                      <a:r>
                        <a:rPr lang="en-US" dirty="0"/>
                        <a:t>A cos(</a:t>
                      </a:r>
                      <a:r>
                        <a:rPr lang="en-US" dirty="0" err="1"/>
                        <a:t>wt</a:t>
                      </a:r>
                      <a:r>
                        <a:rPr lang="en-US" dirty="0"/>
                        <a:t>)</a:t>
                      </a:r>
                    </a:p>
                  </a:txBody>
                  <a:tcPr/>
                </a:tc>
                <a:extLst>
                  <a:ext uri="{0D108BD9-81ED-4DB2-BD59-A6C34878D82A}">
                    <a16:rowId xmlns:a16="http://schemas.microsoft.com/office/drawing/2014/main" val="241017904"/>
                  </a:ext>
                </a:extLst>
              </a:tr>
              <a:tr h="424670">
                <a:tc>
                  <a:txBody>
                    <a:bodyPr/>
                    <a:lstStyle/>
                    <a:p>
                      <a:r>
                        <a:rPr lang="en-US" dirty="0"/>
                        <a:t>2.4</a:t>
                      </a:r>
                    </a:p>
                  </a:txBody>
                  <a:tcPr/>
                </a:tc>
                <a:tc>
                  <a:txBody>
                    <a:bodyPr/>
                    <a:lstStyle/>
                    <a:p>
                      <a:r>
                        <a:rPr lang="en-US" dirty="0"/>
                        <a:t>5.0</a:t>
                      </a:r>
                    </a:p>
                  </a:txBody>
                  <a:tcPr/>
                </a:tc>
                <a:tc>
                  <a:txBody>
                    <a:bodyPr/>
                    <a:lstStyle/>
                    <a:p>
                      <a:endParaRPr lang="en-US" dirty="0"/>
                    </a:p>
                  </a:txBody>
                  <a:tcPr/>
                </a:tc>
                <a:tc>
                  <a:txBody>
                    <a:bodyPr/>
                    <a:lstStyle/>
                    <a:p>
                      <a:endParaRPr lang="en-US" dirty="0"/>
                    </a:p>
                  </a:txBody>
                  <a:tcPr/>
                </a:tc>
                <a:tc>
                  <a:txBody>
                    <a:bodyPr/>
                    <a:lstStyle/>
                    <a:p>
                      <a:r>
                        <a:rPr lang="en-US" dirty="0"/>
                        <a:t>200</a:t>
                      </a:r>
                    </a:p>
                  </a:txBody>
                  <a:tcPr/>
                </a:tc>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340670776"/>
                  </a:ext>
                </a:extLst>
              </a:tr>
              <a:tr h="40620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4</a:t>
                      </a:r>
                    </a:p>
                  </a:txBody>
                  <a:tcPr/>
                </a:tc>
                <a:tc>
                  <a:txBody>
                    <a:bodyPr/>
                    <a:lstStyle/>
                    <a:p>
                      <a:endParaRPr lang="en-US"/>
                    </a:p>
                  </a:txBody>
                  <a:tcPr/>
                </a:tc>
                <a:tc>
                  <a:txBody>
                    <a:bodyPr/>
                    <a:lstStyle/>
                    <a:p>
                      <a:r>
                        <a:rPr lang="en-US" dirty="0"/>
                        <a:t>5 cos(7 t)</a:t>
                      </a:r>
                    </a:p>
                  </a:txBody>
                  <a:tcPr/>
                </a:tc>
                <a:extLst>
                  <a:ext uri="{0D108BD9-81ED-4DB2-BD59-A6C34878D82A}">
                    <a16:rowId xmlns:a16="http://schemas.microsoft.com/office/drawing/2014/main" val="1120000160"/>
                  </a:ext>
                </a:extLst>
              </a:tr>
              <a:tr h="424670">
                <a:tc>
                  <a:txBody>
                    <a:bodyPr/>
                    <a:lstStyle/>
                    <a:p>
                      <a:endParaRPr lang="en-US"/>
                    </a:p>
                  </a:txBody>
                  <a:tcPr/>
                </a:tc>
                <a:tc>
                  <a:txBody>
                    <a:bodyPr/>
                    <a:lstStyle/>
                    <a:p>
                      <a:endParaRPr lang="en-US"/>
                    </a:p>
                  </a:txBody>
                  <a:tcPr/>
                </a:tc>
                <a:tc>
                  <a:txBody>
                    <a:bodyPr/>
                    <a:lstStyle/>
                    <a:p>
                      <a:r>
                        <a:rPr lang="en-US" dirty="0"/>
                        <a:t>5</a:t>
                      </a:r>
                    </a:p>
                  </a:txBody>
                  <a:tcPr/>
                </a:tc>
                <a:tc>
                  <a:txBody>
                    <a:bodyPr/>
                    <a:lstStyle/>
                    <a:p>
                      <a:endParaRPr lang="en-US"/>
                    </a:p>
                  </a:txBody>
                  <a:tcPr/>
                </a:tc>
                <a:tc>
                  <a:txBody>
                    <a:bodyPr/>
                    <a:lstStyle/>
                    <a:p>
                      <a:r>
                        <a:rPr lang="en-US" dirty="0"/>
                        <a:t>20</a:t>
                      </a:r>
                    </a:p>
                  </a:txBody>
                  <a:tcPr/>
                </a:tc>
                <a:tc>
                  <a:txBody>
                    <a:bodyPr/>
                    <a:lstStyle/>
                    <a:p>
                      <a:endParaRPr lang="en-US"/>
                    </a:p>
                  </a:txBody>
                  <a:tcPr/>
                </a:tc>
                <a:tc>
                  <a:txBody>
                    <a:bodyPr/>
                    <a:lstStyle/>
                    <a:p>
                      <a:r>
                        <a:rPr lang="en-US" dirty="0"/>
                        <a:t>40 J</a:t>
                      </a:r>
                    </a:p>
                  </a:txBody>
                  <a:tcPr/>
                </a:tc>
                <a:tc>
                  <a:txBody>
                    <a:bodyPr/>
                    <a:lstStyle/>
                    <a:p>
                      <a:endParaRPr lang="en-US"/>
                    </a:p>
                  </a:txBody>
                  <a:tcPr/>
                </a:tc>
                <a:extLst>
                  <a:ext uri="{0D108BD9-81ED-4DB2-BD59-A6C34878D82A}">
                    <a16:rowId xmlns:a16="http://schemas.microsoft.com/office/drawing/2014/main" val="4287786050"/>
                  </a:ext>
                </a:extLst>
              </a:tr>
              <a:tr h="406205">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r>
                        <a:rPr lang="en-US" dirty="0"/>
                        <a:t>9</a:t>
                      </a:r>
                    </a:p>
                  </a:txBody>
                  <a:tcPr/>
                </a:tc>
                <a:tc>
                  <a:txBody>
                    <a:bodyPr/>
                    <a:lstStyle/>
                    <a:p>
                      <a:endParaRPr lang="en-US"/>
                    </a:p>
                  </a:txBody>
                  <a:tcPr/>
                </a:tc>
                <a:tc>
                  <a:txBody>
                    <a:bodyPr/>
                    <a:lstStyle/>
                    <a:p>
                      <a:endParaRPr lang="en-US"/>
                    </a:p>
                  </a:txBody>
                  <a:tcPr/>
                </a:tc>
                <a:tc>
                  <a:txBody>
                    <a:bodyPr/>
                    <a:lstStyle/>
                    <a:p>
                      <a:r>
                        <a:rPr lang="en-US" dirty="0"/>
                        <a:t>3 cos(3.14 t)</a:t>
                      </a:r>
                    </a:p>
                  </a:txBody>
                  <a:tcPr/>
                </a:tc>
                <a:extLst>
                  <a:ext uri="{0D108BD9-81ED-4DB2-BD59-A6C34878D82A}">
                    <a16:rowId xmlns:a16="http://schemas.microsoft.com/office/drawing/2014/main" val="2218663436"/>
                  </a:ext>
                </a:extLst>
              </a:tr>
            </a:tbl>
          </a:graphicData>
        </a:graphic>
      </p:graphicFrame>
    </p:spTree>
    <p:extLst>
      <p:ext uri="{BB962C8B-B14F-4D97-AF65-F5344CB8AC3E}">
        <p14:creationId xmlns:p14="http://schemas.microsoft.com/office/powerpoint/2010/main" val="29717518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E94B1E-65C8-4B9D-B013-ED8FCB83F76F}"/>
              </a:ext>
            </a:extLst>
          </p:cNvPr>
          <p:cNvSpPr>
            <a:spLocks noGrp="1"/>
          </p:cNvSpPr>
          <p:nvPr>
            <p:ph type="title"/>
          </p:nvPr>
        </p:nvSpPr>
        <p:spPr/>
        <p:txBody>
          <a:bodyPr/>
          <a:lstStyle/>
          <a:p>
            <a:r>
              <a:rPr lang="en-US" dirty="0">
                <a:cs typeface="Calibri Light"/>
              </a:rPr>
              <a:t>GRAPHING SIMPLE HARMONIC MOTION</a:t>
            </a:r>
            <a:endParaRPr lang="en-US" dirty="0"/>
          </a:p>
        </p:txBody>
      </p:sp>
      <p:pic>
        <p:nvPicPr>
          <p:cNvPr id="3" name="Picture 3" descr="A model on how the SHM graph is generated. By following the motion x vs time graph can be obtained">
            <a:extLst>
              <a:ext uri="{FF2B5EF4-FFF2-40B4-BE49-F238E27FC236}">
                <a16:creationId xmlns:a16="http://schemas.microsoft.com/office/drawing/2014/main" id="{428FE289-B3F0-4172-BD6D-A15601F0E456}"/>
              </a:ext>
            </a:extLst>
          </p:cNvPr>
          <p:cNvPicPr>
            <a:picLocks noChangeAspect="1"/>
          </p:cNvPicPr>
          <p:nvPr/>
        </p:nvPicPr>
        <p:blipFill>
          <a:blip r:embed="rId2"/>
          <a:stretch>
            <a:fillRect/>
          </a:stretch>
        </p:blipFill>
        <p:spPr>
          <a:xfrm>
            <a:off x="728013" y="2619023"/>
            <a:ext cx="4296506" cy="1986557"/>
          </a:xfrm>
          <a:prstGeom prst="rect">
            <a:avLst/>
          </a:prstGeom>
        </p:spPr>
      </p:pic>
      <p:pic>
        <p:nvPicPr>
          <p:cNvPr id="4" name="Picture 4" descr="Frequency determines the spacing between the nodes. Low frequency also means high period.">
            <a:extLst>
              <a:ext uri="{FF2B5EF4-FFF2-40B4-BE49-F238E27FC236}">
                <a16:creationId xmlns:a16="http://schemas.microsoft.com/office/drawing/2014/main" id="{10E1F9AB-5E9C-453B-8DCB-25FFEBE4EF53}"/>
              </a:ext>
            </a:extLst>
          </p:cNvPr>
          <p:cNvPicPr>
            <a:picLocks noChangeAspect="1"/>
          </p:cNvPicPr>
          <p:nvPr/>
        </p:nvPicPr>
        <p:blipFill>
          <a:blip r:embed="rId3"/>
          <a:stretch>
            <a:fillRect/>
          </a:stretch>
        </p:blipFill>
        <p:spPr>
          <a:xfrm>
            <a:off x="5486400" y="1746885"/>
            <a:ext cx="5439508" cy="2328691"/>
          </a:xfrm>
          <a:prstGeom prst="rect">
            <a:avLst/>
          </a:prstGeom>
        </p:spPr>
      </p:pic>
      <p:pic>
        <p:nvPicPr>
          <p:cNvPr id="5" name="Picture 5" descr="Amplitude is the maximum value the motion can reach. Amplitude determines how high the wave form goes.">
            <a:extLst>
              <a:ext uri="{FF2B5EF4-FFF2-40B4-BE49-F238E27FC236}">
                <a16:creationId xmlns:a16="http://schemas.microsoft.com/office/drawing/2014/main" id="{E2D9CE79-9550-4898-95F3-7FBD4AE6CAFE}"/>
              </a:ext>
            </a:extLst>
          </p:cNvPr>
          <p:cNvPicPr>
            <a:picLocks noChangeAspect="1"/>
          </p:cNvPicPr>
          <p:nvPr/>
        </p:nvPicPr>
        <p:blipFill>
          <a:blip r:embed="rId4"/>
          <a:stretch>
            <a:fillRect/>
          </a:stretch>
        </p:blipFill>
        <p:spPr>
          <a:xfrm>
            <a:off x="5603631" y="4072392"/>
            <a:ext cx="5205046" cy="2230137"/>
          </a:xfrm>
          <a:prstGeom prst="rect">
            <a:avLst/>
          </a:prstGeom>
        </p:spPr>
      </p:pic>
    </p:spTree>
    <p:extLst>
      <p:ext uri="{BB962C8B-B14F-4D97-AF65-F5344CB8AC3E}">
        <p14:creationId xmlns:p14="http://schemas.microsoft.com/office/powerpoint/2010/main" val="34499948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DF77CF-2785-4AC4-AB12-98AD938754C3}"/>
              </a:ext>
            </a:extLst>
          </p:cNvPr>
          <p:cNvSpPr>
            <a:spLocks noGrp="1"/>
          </p:cNvSpPr>
          <p:nvPr>
            <p:ph type="title"/>
          </p:nvPr>
        </p:nvSpPr>
        <p:spPr/>
        <p:txBody>
          <a:bodyPr/>
          <a:lstStyle/>
          <a:p>
            <a:r>
              <a:rPr lang="en-US" dirty="0">
                <a:cs typeface="Calibri Light"/>
              </a:rPr>
              <a:t>CLASSWORK ON GRAPHS</a:t>
            </a:r>
            <a:endParaRPr lang="en-US" dirty="0"/>
          </a:p>
        </p:txBody>
      </p:sp>
      <p:sp>
        <p:nvSpPr>
          <p:cNvPr id="3" name="TextBox 2">
            <a:extLst>
              <a:ext uri="{FF2B5EF4-FFF2-40B4-BE49-F238E27FC236}">
                <a16:creationId xmlns:a16="http://schemas.microsoft.com/office/drawing/2014/main" id="{9632D8E0-46D6-4000-BBB2-92F16845DAAF}"/>
              </a:ext>
            </a:extLst>
          </p:cNvPr>
          <p:cNvSpPr txBox="1"/>
          <p:nvPr/>
        </p:nvSpPr>
        <p:spPr>
          <a:xfrm>
            <a:off x="924170" y="1529862"/>
            <a:ext cx="1025573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Q1)Determine the amplitude and the period of the simple harmonic motion on the graph</a:t>
            </a:r>
          </a:p>
        </p:txBody>
      </p:sp>
      <p:pic>
        <p:nvPicPr>
          <p:cNvPr id="4" name="Picture 4" descr="Typical x vs t graph for a simple harmonic motion. Y-axis represents the motion in x.&#10;">
            <a:extLst>
              <a:ext uri="{FF2B5EF4-FFF2-40B4-BE49-F238E27FC236}">
                <a16:creationId xmlns:a16="http://schemas.microsoft.com/office/drawing/2014/main" id="{1BE9B5F4-1271-4A41-B78E-2B66DA7014B4}"/>
              </a:ext>
            </a:extLst>
          </p:cNvPr>
          <p:cNvPicPr>
            <a:picLocks noChangeAspect="1"/>
          </p:cNvPicPr>
          <p:nvPr/>
        </p:nvPicPr>
        <p:blipFill>
          <a:blip r:embed="rId2"/>
          <a:stretch>
            <a:fillRect/>
          </a:stretch>
        </p:blipFill>
        <p:spPr>
          <a:xfrm>
            <a:off x="1168400" y="1937294"/>
            <a:ext cx="5195276" cy="2954105"/>
          </a:xfrm>
          <a:prstGeom prst="rect">
            <a:avLst/>
          </a:prstGeom>
        </p:spPr>
      </p:pic>
      <p:sp>
        <p:nvSpPr>
          <p:cNvPr id="5" name="TextBox 4">
            <a:extLst>
              <a:ext uri="{FF2B5EF4-FFF2-40B4-BE49-F238E27FC236}">
                <a16:creationId xmlns:a16="http://schemas.microsoft.com/office/drawing/2014/main" id="{4134D22E-08C6-4FAA-8A04-440F0783B073}"/>
              </a:ext>
            </a:extLst>
          </p:cNvPr>
          <p:cNvSpPr txBox="1"/>
          <p:nvPr/>
        </p:nvSpPr>
        <p:spPr>
          <a:xfrm>
            <a:off x="1164737" y="5248275"/>
            <a:ext cx="10470661"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Q2) Graph a simple harmonic motion graph with amplitude of 2.2 m and frequency of 0.2 HZ</a:t>
            </a:r>
          </a:p>
          <a:p>
            <a:r>
              <a:rPr lang="en-US" dirty="0">
                <a:cs typeface="Calibri"/>
              </a:rPr>
              <a:t>Q3) y = 4.2 cos (π t + π/4) is given. Graph the motion as y vs t.</a:t>
            </a:r>
          </a:p>
        </p:txBody>
      </p:sp>
    </p:spTree>
    <p:extLst>
      <p:ext uri="{BB962C8B-B14F-4D97-AF65-F5344CB8AC3E}">
        <p14:creationId xmlns:p14="http://schemas.microsoft.com/office/powerpoint/2010/main" val="208486393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25A85F495E49E4BBB833CF7A9F152C4" ma:contentTypeVersion="10" ma:contentTypeDescription="Create a new document." ma:contentTypeScope="" ma:versionID="f246edea02a8a4194af0539485bc691d">
  <xsd:schema xmlns:xsd="http://www.w3.org/2001/XMLSchema" xmlns:xs="http://www.w3.org/2001/XMLSchema" xmlns:p="http://schemas.microsoft.com/office/2006/metadata/properties" xmlns:ns2="6954f885-5cd7-482a-89e1-9538160d650a" targetNamespace="http://schemas.microsoft.com/office/2006/metadata/properties" ma:root="true" ma:fieldsID="ef5adcf8a14354fc6ba5ad96574f0ede" ns2:_="">
    <xsd:import namespace="6954f885-5cd7-482a-89e1-9538160d650a"/>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954f885-5cd7-482a-89e1-9538160d650a"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67D2FBA-F53F-4432-8F90-9659AE26B70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954f885-5cd7-482a-89e1-9538160d650a"/>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7CB8CC32-74E8-4638-BF73-00523CB501D8}">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3AF0625-7324-4643-A406-54C55D14E8E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theme</Template>
  <Application>Microsoft Office PowerPoint</Application>
  <PresentationFormat>Widescreen</PresentationFormat>
  <Slides>19</Slides>
  <Notes>0</Notes>
  <HiddenSlides>0</HiddenSlide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OSCILLATORY MOTION  AND WAVES</vt:lpstr>
      <vt:lpstr>Learning  Outcomes</vt:lpstr>
      <vt:lpstr>Concepts</vt:lpstr>
      <vt:lpstr>Units</vt:lpstr>
      <vt:lpstr>Formulas and Constants</vt:lpstr>
      <vt:lpstr>KEY STRATEGIES</vt:lpstr>
      <vt:lpstr>CLASSWORK FOR SHM OF A SPRING</vt:lpstr>
      <vt:lpstr>GRAPHING SIMPLE HARMONIC MOTION</vt:lpstr>
      <vt:lpstr>CLASSWORK ON GRAPHS</vt:lpstr>
      <vt:lpstr>ACTIVITY OSCILLATIONS</vt:lpstr>
      <vt:lpstr>ACTIVITY OSCILLATION</vt:lpstr>
      <vt:lpstr>SIMPLE PENDULUM</vt:lpstr>
      <vt:lpstr>CLASSWORK SIMPLE PENDULUM</vt:lpstr>
      <vt:lpstr>WAVES</vt:lpstr>
      <vt:lpstr>CLASSWORK ON WAVES</vt:lpstr>
      <vt:lpstr>STANDING WAVES</vt:lpstr>
      <vt:lpstr>CLASSWORK STANDING WAVES</vt:lpstr>
      <vt:lpstr>ADVANCED CLASSWORK FOR STANDING WAVES</vt:lpstr>
      <vt:lpstr>REFERENCES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revision>1922</cp:revision>
  <dcterms:created xsi:type="dcterms:W3CDTF">2021-08-09T21:57:42Z</dcterms:created>
  <dcterms:modified xsi:type="dcterms:W3CDTF">2022-04-01T15:18:26Z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0x010100325A85F495E49E4BBB833CF7A9F152C4</vt:lpwstr>
  </property>
</Properties>
</file>